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6" r:id="rId3"/>
    <p:sldId id="258" r:id="rId4"/>
    <p:sldId id="259" r:id="rId5"/>
    <p:sldId id="267" r:id="rId6"/>
    <p:sldId id="260" r:id="rId7"/>
    <p:sldId id="261" r:id="rId8"/>
    <p:sldId id="269" r:id="rId9"/>
    <p:sldId id="270" r:id="rId10"/>
    <p:sldId id="276" r:id="rId11"/>
    <p:sldId id="277" r:id="rId12"/>
    <p:sldId id="279" r:id="rId13"/>
    <p:sldId id="278" r:id="rId14"/>
    <p:sldId id="264" r:id="rId15"/>
    <p:sldId id="272" r:id="rId16"/>
    <p:sldId id="273" r:id="rId17"/>
    <p:sldId id="275" r:id="rId18"/>
    <p:sldId id="262" r:id="rId19"/>
    <p:sldId id="265" r:id="rId20"/>
    <p:sldId id="263" r:id="rId21"/>
    <p:sldId id="280"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190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84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448730" y="3828855"/>
            <a:ext cx="4588814" cy="4152890"/>
          </a:xfrm>
          <a:prstGeom prst="rect">
            <a:avLst/>
          </a:prstGeom>
        </p:spPr>
      </p:pic>
      <p:sp>
        <p:nvSpPr>
          <p:cNvPr id="6" name="Text 2"/>
          <p:cNvSpPr/>
          <p:nvPr/>
        </p:nvSpPr>
        <p:spPr>
          <a:xfrm>
            <a:off x="6280190" y="741045"/>
            <a:ext cx="7556421" cy="2126337"/>
          </a:xfrm>
          <a:prstGeom prst="rect">
            <a:avLst/>
          </a:prstGeom>
          <a:noFill/>
          <a:ln/>
        </p:spPr>
        <p:txBody>
          <a:bodyPr wrap="square" rtlCol="0" anchor="t"/>
          <a:lstStyle/>
          <a:p>
            <a:pPr marL="0" indent="0">
              <a:lnSpc>
                <a:spcPts val="5581"/>
              </a:lnSpc>
              <a:buNone/>
            </a:pPr>
            <a:r>
              <a:rPr lang="en-US" sz="4465" b="1" dirty="0">
                <a:solidFill>
                  <a:srgbClr val="101014"/>
                </a:solidFill>
                <a:latin typeface="Playfair Display" pitchFamily="34" charset="0"/>
                <a:ea typeface="Playfair Display" pitchFamily="34" charset="-122"/>
                <a:cs typeface="Playfair Display" pitchFamily="34" charset="-120"/>
              </a:rPr>
              <a:t>Introduction to Physics Informed Neural Networks (PINNs)</a:t>
            </a:r>
            <a:endParaRPr lang="en-US" sz="4465" dirty="0"/>
          </a:p>
        </p:txBody>
      </p:sp>
      <p:sp>
        <p:nvSpPr>
          <p:cNvPr id="7" name="Text 3"/>
          <p:cNvSpPr/>
          <p:nvPr/>
        </p:nvSpPr>
        <p:spPr>
          <a:xfrm>
            <a:off x="6280190" y="3207544"/>
            <a:ext cx="7556421" cy="3629025"/>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 Physics Informed Neural Networks (PINNs) are a revolutionary approach in machine learning that seamlessly integrates physical laws and principles into the neural network architecture. By leveraging the power of deep learning and the fundamental understanding of physical phenomena, PINNs offer a unique way to solve complex problems that traditional numerical methods may struggle with. This presentation will provide a comprehensive overview of the key concepts, advantages, and applications of PINNs, equipping you with the knowledge to harness their potential in your own research and problem-solving endeavors.</a:t>
            </a:r>
            <a:endParaRPr lang="en-US" sz="1786" dirty="0"/>
          </a:p>
        </p:txBody>
      </p:sp>
      <p:sp>
        <p:nvSpPr>
          <p:cNvPr id="8" name="Shape 4"/>
          <p:cNvSpPr/>
          <p:nvPr/>
        </p:nvSpPr>
        <p:spPr>
          <a:xfrm>
            <a:off x="6280190" y="7108627"/>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9" name="Image 1" descr="preencoded.png">
            <a:extLst>
              <a:ext uri="{FF2B5EF4-FFF2-40B4-BE49-F238E27FC236}">
                <a16:creationId xmlns:a16="http://schemas.microsoft.com/office/drawing/2014/main" id="{B6987CD8-FFB9-29AC-EED8-97BC5A4986D3}"/>
              </a:ext>
            </a:extLst>
          </p:cNvPr>
          <p:cNvPicPr>
            <a:picLocks noChangeAspect="1"/>
          </p:cNvPicPr>
          <p:nvPr/>
        </p:nvPicPr>
        <p:blipFill>
          <a:blip r:embed="rId5"/>
          <a:stretch>
            <a:fillRect/>
          </a:stretch>
        </p:blipFill>
        <p:spPr>
          <a:xfrm>
            <a:off x="448730" y="157283"/>
            <a:ext cx="4588815" cy="33154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2358" y="1037630"/>
            <a:ext cx="5089565" cy="6154222"/>
          </a:xfrm>
          <a:prstGeom prst="rect">
            <a:avLst/>
          </a:prstGeom>
        </p:spPr>
      </p:pic>
      <p:sp>
        <p:nvSpPr>
          <p:cNvPr id="6" name="Text 2"/>
          <p:cNvSpPr/>
          <p:nvPr/>
        </p:nvSpPr>
        <p:spPr>
          <a:xfrm>
            <a:off x="555665" y="1610201"/>
            <a:ext cx="6576774"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Implementing PINNs using PyTorch</a:t>
            </a:r>
            <a:endParaRPr lang="en-US" sz="3126" dirty="0"/>
          </a:p>
        </p:txBody>
      </p:sp>
      <p:sp>
        <p:nvSpPr>
          <p:cNvPr id="7" name="Shape 3"/>
          <p:cNvSpPr/>
          <p:nvPr/>
        </p:nvSpPr>
        <p:spPr>
          <a:xfrm>
            <a:off x="555665" y="2344460"/>
            <a:ext cx="3937040" cy="1994535"/>
          </a:xfrm>
          <a:prstGeom prst="roundRect">
            <a:avLst>
              <a:gd name="adj" fmla="val 1480"/>
            </a:avLst>
          </a:prstGeom>
          <a:solidFill>
            <a:srgbClr val="E0E0EC"/>
          </a:solidFill>
          <a:ln/>
        </p:spPr>
        <p:txBody>
          <a:bodyPr/>
          <a:lstStyle/>
          <a:p>
            <a:endParaRPr lang="en-IN"/>
          </a:p>
        </p:txBody>
      </p:sp>
      <p:sp>
        <p:nvSpPr>
          <p:cNvPr id="8" name="Text 4"/>
          <p:cNvSpPr/>
          <p:nvPr/>
        </p:nvSpPr>
        <p:spPr>
          <a:xfrm>
            <a:off x="714375" y="2418457"/>
            <a:ext cx="2428994"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Define the Neural Network</a:t>
            </a:r>
            <a:endParaRPr lang="en-US" sz="1563" dirty="0"/>
          </a:p>
        </p:txBody>
      </p:sp>
      <p:sp>
        <p:nvSpPr>
          <p:cNvPr id="9" name="Text 5"/>
          <p:cNvSpPr/>
          <p:nvPr/>
        </p:nvSpPr>
        <p:spPr>
          <a:xfrm>
            <a:off x="714374" y="2740461"/>
            <a:ext cx="3619619"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To implement PINNs in PyTorch, you first need to define the neural network architecture that will encode the physical laws. This can be done using PyTorch's nn.Module class, which allows you to create custom neural network models.</a:t>
            </a:r>
            <a:endParaRPr lang="en-US" sz="1250" dirty="0"/>
          </a:p>
        </p:txBody>
      </p:sp>
      <p:sp>
        <p:nvSpPr>
          <p:cNvPr id="10" name="Shape 6"/>
          <p:cNvSpPr/>
          <p:nvPr/>
        </p:nvSpPr>
        <p:spPr>
          <a:xfrm>
            <a:off x="4651415" y="2344460"/>
            <a:ext cx="3937040" cy="1994535"/>
          </a:xfrm>
          <a:prstGeom prst="roundRect">
            <a:avLst>
              <a:gd name="adj" fmla="val 1480"/>
            </a:avLst>
          </a:prstGeom>
          <a:solidFill>
            <a:srgbClr val="E0E0EC"/>
          </a:solidFill>
          <a:ln/>
        </p:spPr>
        <p:txBody>
          <a:bodyPr/>
          <a:lstStyle/>
          <a:p>
            <a:endParaRPr lang="en-IN"/>
          </a:p>
        </p:txBody>
      </p:sp>
      <p:sp>
        <p:nvSpPr>
          <p:cNvPr id="11" name="Text 7"/>
          <p:cNvSpPr/>
          <p:nvPr/>
        </p:nvSpPr>
        <p:spPr>
          <a:xfrm>
            <a:off x="4810125" y="2418456"/>
            <a:ext cx="3264218"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Implement the Physical Constraints</a:t>
            </a:r>
            <a:endParaRPr lang="en-US" sz="1563" dirty="0"/>
          </a:p>
        </p:txBody>
      </p:sp>
      <p:sp>
        <p:nvSpPr>
          <p:cNvPr id="12" name="Text 8"/>
          <p:cNvSpPr/>
          <p:nvPr/>
        </p:nvSpPr>
        <p:spPr>
          <a:xfrm>
            <a:off x="4810124" y="2740461"/>
            <a:ext cx="3619619"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Next, you need to define the physical constraints and incorporate them into the neural network's loss function. PyTorch's autograd feature enables efficient computation of gradients, which is crucial for training PINNs.</a:t>
            </a:r>
            <a:endParaRPr lang="en-US" sz="1250" dirty="0"/>
          </a:p>
        </p:txBody>
      </p:sp>
      <p:sp>
        <p:nvSpPr>
          <p:cNvPr id="13" name="Shape 9"/>
          <p:cNvSpPr/>
          <p:nvPr/>
        </p:nvSpPr>
        <p:spPr>
          <a:xfrm>
            <a:off x="555665" y="4434245"/>
            <a:ext cx="3937040" cy="2357080"/>
          </a:xfrm>
          <a:prstGeom prst="roundRect">
            <a:avLst>
              <a:gd name="adj" fmla="val 1308"/>
            </a:avLst>
          </a:prstGeom>
          <a:solidFill>
            <a:srgbClr val="E0E0EC"/>
          </a:solidFill>
          <a:ln/>
        </p:spPr>
        <p:txBody>
          <a:bodyPr/>
          <a:lstStyle/>
          <a:p>
            <a:endParaRPr lang="en-IN"/>
          </a:p>
        </p:txBody>
      </p:sp>
      <p:sp>
        <p:nvSpPr>
          <p:cNvPr id="14" name="Text 10"/>
          <p:cNvSpPr/>
          <p:nvPr/>
        </p:nvSpPr>
        <p:spPr>
          <a:xfrm>
            <a:off x="714375" y="4592955"/>
            <a:ext cx="1998464"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Train the PINN Model</a:t>
            </a:r>
            <a:endParaRPr lang="en-US" sz="1563" dirty="0"/>
          </a:p>
        </p:txBody>
      </p:sp>
      <p:sp>
        <p:nvSpPr>
          <p:cNvPr id="15" name="Text 11"/>
          <p:cNvSpPr/>
          <p:nvPr/>
        </p:nvSpPr>
        <p:spPr>
          <a:xfrm>
            <a:off x="714375" y="4936212"/>
            <a:ext cx="3619619" cy="152447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The PINN model is then trained by minimizing the combined loss function, which includes both the data-driven loss and the physics-informed loss. PyTorch's optimization algorithms, such as Adam or SGD, can be used to update the model parameters during training.</a:t>
            </a:r>
            <a:endParaRPr lang="en-US" sz="1250" dirty="0"/>
          </a:p>
        </p:txBody>
      </p:sp>
      <p:sp>
        <p:nvSpPr>
          <p:cNvPr id="16" name="Shape 12"/>
          <p:cNvSpPr/>
          <p:nvPr/>
        </p:nvSpPr>
        <p:spPr>
          <a:xfrm>
            <a:off x="4651415" y="4434245"/>
            <a:ext cx="3937040" cy="2357080"/>
          </a:xfrm>
          <a:prstGeom prst="roundRect">
            <a:avLst>
              <a:gd name="adj" fmla="val 1308"/>
            </a:avLst>
          </a:prstGeom>
          <a:solidFill>
            <a:srgbClr val="E0E0EC"/>
          </a:solidFill>
          <a:ln/>
        </p:spPr>
        <p:txBody>
          <a:bodyPr/>
          <a:lstStyle/>
          <a:p>
            <a:endParaRPr lang="en-IN"/>
          </a:p>
        </p:txBody>
      </p:sp>
      <p:sp>
        <p:nvSpPr>
          <p:cNvPr id="17" name="Text 13"/>
          <p:cNvSpPr/>
          <p:nvPr/>
        </p:nvSpPr>
        <p:spPr>
          <a:xfrm>
            <a:off x="4810125" y="4592955"/>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Evaluate and Analyze</a:t>
            </a:r>
            <a:endParaRPr lang="en-US" sz="1563" dirty="0"/>
          </a:p>
        </p:txBody>
      </p:sp>
      <p:sp>
        <p:nvSpPr>
          <p:cNvPr id="18" name="Text 14"/>
          <p:cNvSpPr/>
          <p:nvPr/>
        </p:nvSpPr>
        <p:spPr>
          <a:xfrm>
            <a:off x="4810125" y="4936212"/>
            <a:ext cx="3619619"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Finally, you can evaluate the PINN model's performance and analyze the results, leveraging PyTorch's visualization and evaluation tools to gain insights into the model's predictions and the integrated physical knowledge.</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2765" y="1409343"/>
            <a:ext cx="5060752" cy="5410795"/>
          </a:xfrm>
          <a:prstGeom prst="rect">
            <a:avLst/>
          </a:prstGeom>
        </p:spPr>
      </p:pic>
      <p:sp>
        <p:nvSpPr>
          <p:cNvPr id="6" name="Text 2"/>
          <p:cNvSpPr/>
          <p:nvPr/>
        </p:nvSpPr>
        <p:spPr>
          <a:xfrm>
            <a:off x="6082189" y="1412557"/>
            <a:ext cx="7694057" cy="531971"/>
          </a:xfrm>
          <a:prstGeom prst="rect">
            <a:avLst/>
          </a:prstGeom>
          <a:noFill/>
          <a:ln/>
        </p:spPr>
        <p:txBody>
          <a:bodyPr wrap="none" rtlCol="0" anchor="t"/>
          <a:lstStyle/>
          <a:p>
            <a:pPr marL="0" indent="0">
              <a:lnSpc>
                <a:spcPts val="4189"/>
              </a:lnSpc>
              <a:buNone/>
            </a:pPr>
            <a:r>
              <a:rPr lang="en-US" sz="3351" b="1" dirty="0">
                <a:solidFill>
                  <a:srgbClr val="101014"/>
                </a:solidFill>
                <a:latin typeface="Playfair Display" pitchFamily="34" charset="0"/>
                <a:ea typeface="Playfair Display" pitchFamily="34" charset="-122"/>
                <a:cs typeface="Playfair Display" pitchFamily="34" charset="-120"/>
              </a:rPr>
              <a:t>Implementing PINNs using TensorFlow</a:t>
            </a:r>
            <a:endParaRPr lang="en-US" sz="3351" dirty="0"/>
          </a:p>
        </p:txBody>
      </p:sp>
      <p:pic>
        <p:nvPicPr>
          <p:cNvPr id="7" name="Image 2" descr="preencoded.png"/>
          <p:cNvPicPr>
            <a:picLocks noChangeAspect="1"/>
          </p:cNvPicPr>
          <p:nvPr/>
        </p:nvPicPr>
        <p:blipFill>
          <a:blip r:embed="rId5"/>
          <a:stretch>
            <a:fillRect/>
          </a:stretch>
        </p:blipFill>
        <p:spPr>
          <a:xfrm>
            <a:off x="6082189" y="2199799"/>
            <a:ext cx="425529" cy="425529"/>
          </a:xfrm>
          <a:prstGeom prst="rect">
            <a:avLst/>
          </a:prstGeom>
        </p:spPr>
      </p:pic>
      <p:sp>
        <p:nvSpPr>
          <p:cNvPr id="8" name="Text 3"/>
          <p:cNvSpPr/>
          <p:nvPr/>
        </p:nvSpPr>
        <p:spPr>
          <a:xfrm>
            <a:off x="6082189" y="2795468"/>
            <a:ext cx="2127885" cy="265867"/>
          </a:xfrm>
          <a:prstGeom prst="rect">
            <a:avLst/>
          </a:prstGeom>
          <a:noFill/>
          <a:ln/>
        </p:spPr>
        <p:txBody>
          <a:bodyPr wrap="none" rtlCol="0" anchor="t"/>
          <a:lstStyle/>
          <a:p>
            <a:pPr marL="0" indent="0" algn="l">
              <a:lnSpc>
                <a:spcPts val="2094"/>
              </a:lnSpc>
              <a:buNone/>
            </a:pPr>
            <a:r>
              <a:rPr lang="en-US" sz="1676" b="1" dirty="0">
                <a:solidFill>
                  <a:srgbClr val="39393C"/>
                </a:solidFill>
                <a:latin typeface="Playfair Display" pitchFamily="34" charset="0"/>
                <a:ea typeface="Playfair Display" pitchFamily="34" charset="-122"/>
                <a:cs typeface="Playfair Display" pitchFamily="34" charset="-120"/>
              </a:rPr>
              <a:t>Model Definition</a:t>
            </a:r>
            <a:endParaRPr lang="en-US" sz="1676" dirty="0"/>
          </a:p>
        </p:txBody>
      </p:sp>
      <p:sp>
        <p:nvSpPr>
          <p:cNvPr id="9" name="Text 4"/>
          <p:cNvSpPr/>
          <p:nvPr/>
        </p:nvSpPr>
        <p:spPr>
          <a:xfrm>
            <a:off x="6082189" y="3163372"/>
            <a:ext cx="3848576" cy="1089660"/>
          </a:xfrm>
          <a:prstGeom prst="rect">
            <a:avLst/>
          </a:prstGeom>
          <a:noFill/>
          <a:ln/>
        </p:spPr>
        <p:txBody>
          <a:bodyPr wrap="square" rtlCol="0" anchor="t"/>
          <a:lstStyle/>
          <a:p>
            <a:pPr marL="0" indent="0" algn="l">
              <a:lnSpc>
                <a:spcPts val="2145"/>
              </a:lnSpc>
              <a:buNone/>
            </a:pPr>
            <a:r>
              <a:rPr lang="en-US" sz="1340" dirty="0">
                <a:solidFill>
                  <a:srgbClr val="39393C"/>
                </a:solidFill>
                <a:latin typeface="Open Sans" pitchFamily="34" charset="0"/>
                <a:ea typeface="Open Sans" pitchFamily="34" charset="-122"/>
                <a:cs typeface="Open Sans" pitchFamily="34" charset="-120"/>
              </a:rPr>
              <a:t>In TensorFlow, you can define the PINN model using the Keras API, which provides a high-level interface for building and training neural networks.</a:t>
            </a:r>
            <a:endParaRPr lang="en-US" sz="1340" dirty="0"/>
          </a:p>
        </p:txBody>
      </p:sp>
      <p:pic>
        <p:nvPicPr>
          <p:cNvPr id="10" name="Image 3" descr="preencoded.png"/>
          <p:cNvPicPr>
            <a:picLocks noChangeAspect="1"/>
          </p:cNvPicPr>
          <p:nvPr/>
        </p:nvPicPr>
        <p:blipFill>
          <a:blip r:embed="rId6"/>
          <a:stretch>
            <a:fillRect/>
          </a:stretch>
        </p:blipFill>
        <p:spPr>
          <a:xfrm>
            <a:off x="10186035" y="2199799"/>
            <a:ext cx="425529" cy="425529"/>
          </a:xfrm>
          <a:prstGeom prst="rect">
            <a:avLst/>
          </a:prstGeom>
        </p:spPr>
      </p:pic>
      <p:sp>
        <p:nvSpPr>
          <p:cNvPr id="11" name="Text 5"/>
          <p:cNvSpPr/>
          <p:nvPr/>
        </p:nvSpPr>
        <p:spPr>
          <a:xfrm>
            <a:off x="10186035" y="2795468"/>
            <a:ext cx="2127885" cy="265867"/>
          </a:xfrm>
          <a:prstGeom prst="rect">
            <a:avLst/>
          </a:prstGeom>
          <a:noFill/>
          <a:ln/>
        </p:spPr>
        <p:txBody>
          <a:bodyPr wrap="none" rtlCol="0" anchor="t"/>
          <a:lstStyle/>
          <a:p>
            <a:pPr marL="0" indent="0" algn="l">
              <a:lnSpc>
                <a:spcPts val="2094"/>
              </a:lnSpc>
              <a:buNone/>
            </a:pPr>
            <a:r>
              <a:rPr lang="en-US" sz="1676" b="1" dirty="0">
                <a:solidFill>
                  <a:srgbClr val="39393C"/>
                </a:solidFill>
                <a:latin typeface="Playfair Display" pitchFamily="34" charset="0"/>
                <a:ea typeface="Playfair Display" pitchFamily="34" charset="-122"/>
                <a:cs typeface="Playfair Display" pitchFamily="34" charset="-120"/>
              </a:rPr>
              <a:t>Physical Constraints</a:t>
            </a:r>
            <a:endParaRPr lang="en-US" sz="1676" dirty="0"/>
          </a:p>
        </p:txBody>
      </p:sp>
      <p:sp>
        <p:nvSpPr>
          <p:cNvPr id="12" name="Text 6"/>
          <p:cNvSpPr/>
          <p:nvPr/>
        </p:nvSpPr>
        <p:spPr>
          <a:xfrm>
            <a:off x="10186035" y="3163372"/>
            <a:ext cx="3848576" cy="1089660"/>
          </a:xfrm>
          <a:prstGeom prst="rect">
            <a:avLst/>
          </a:prstGeom>
          <a:noFill/>
          <a:ln/>
        </p:spPr>
        <p:txBody>
          <a:bodyPr wrap="square" rtlCol="0" anchor="t"/>
          <a:lstStyle/>
          <a:p>
            <a:pPr marL="0" indent="0" algn="l">
              <a:lnSpc>
                <a:spcPts val="2145"/>
              </a:lnSpc>
              <a:buNone/>
            </a:pPr>
            <a:r>
              <a:rPr lang="en-US" sz="1340" dirty="0">
                <a:solidFill>
                  <a:srgbClr val="39393C"/>
                </a:solidFill>
                <a:latin typeface="Open Sans" pitchFamily="34" charset="0"/>
                <a:ea typeface="Open Sans" pitchFamily="34" charset="-122"/>
                <a:cs typeface="Open Sans" pitchFamily="34" charset="-120"/>
              </a:rPr>
              <a:t>The physical constraints are then incorporated into the model's loss function, leveraging TensorFlow's automatic differentiation capabilities to compute the gradients efficiently.</a:t>
            </a:r>
            <a:endParaRPr lang="en-US" sz="1340" dirty="0"/>
          </a:p>
        </p:txBody>
      </p:sp>
      <p:pic>
        <p:nvPicPr>
          <p:cNvPr id="13" name="Image 4" descr="preencoded.png"/>
          <p:cNvPicPr>
            <a:picLocks noChangeAspect="1"/>
          </p:cNvPicPr>
          <p:nvPr/>
        </p:nvPicPr>
        <p:blipFill>
          <a:blip r:embed="rId7"/>
          <a:stretch>
            <a:fillRect/>
          </a:stretch>
        </p:blipFill>
        <p:spPr>
          <a:xfrm>
            <a:off x="6082189" y="4763691"/>
            <a:ext cx="425529" cy="425529"/>
          </a:xfrm>
          <a:prstGeom prst="rect">
            <a:avLst/>
          </a:prstGeom>
        </p:spPr>
      </p:pic>
      <p:sp>
        <p:nvSpPr>
          <p:cNvPr id="14" name="Text 7"/>
          <p:cNvSpPr/>
          <p:nvPr/>
        </p:nvSpPr>
        <p:spPr>
          <a:xfrm>
            <a:off x="6082189" y="5359360"/>
            <a:ext cx="2630686" cy="265867"/>
          </a:xfrm>
          <a:prstGeom prst="rect">
            <a:avLst/>
          </a:prstGeom>
          <a:noFill/>
          <a:ln/>
        </p:spPr>
        <p:txBody>
          <a:bodyPr wrap="none" rtlCol="0" anchor="t"/>
          <a:lstStyle/>
          <a:p>
            <a:pPr marL="0" indent="0" algn="l">
              <a:lnSpc>
                <a:spcPts val="2094"/>
              </a:lnSpc>
              <a:buNone/>
            </a:pPr>
            <a:r>
              <a:rPr lang="en-US" sz="1676" b="1" dirty="0">
                <a:solidFill>
                  <a:srgbClr val="39393C"/>
                </a:solidFill>
                <a:latin typeface="Playfair Display" pitchFamily="34" charset="0"/>
                <a:ea typeface="Playfair Display" pitchFamily="34" charset="-122"/>
                <a:cs typeface="Playfair Display" pitchFamily="34" charset="-120"/>
              </a:rPr>
              <a:t>Training and Optimization</a:t>
            </a:r>
            <a:endParaRPr lang="en-US" sz="1676" dirty="0"/>
          </a:p>
        </p:txBody>
      </p:sp>
      <p:sp>
        <p:nvSpPr>
          <p:cNvPr id="15" name="Text 8"/>
          <p:cNvSpPr/>
          <p:nvPr/>
        </p:nvSpPr>
        <p:spPr>
          <a:xfrm>
            <a:off x="6082189" y="5727263"/>
            <a:ext cx="3848576" cy="1089660"/>
          </a:xfrm>
          <a:prstGeom prst="rect">
            <a:avLst/>
          </a:prstGeom>
          <a:noFill/>
          <a:ln/>
        </p:spPr>
        <p:txBody>
          <a:bodyPr wrap="square" rtlCol="0" anchor="t"/>
          <a:lstStyle/>
          <a:p>
            <a:pPr marL="0" indent="0" algn="l">
              <a:lnSpc>
                <a:spcPts val="2145"/>
              </a:lnSpc>
              <a:buNone/>
            </a:pPr>
            <a:r>
              <a:rPr lang="en-US" sz="1340" dirty="0">
                <a:solidFill>
                  <a:srgbClr val="39393C"/>
                </a:solidFill>
                <a:latin typeface="Open Sans" pitchFamily="34" charset="0"/>
                <a:ea typeface="Open Sans" pitchFamily="34" charset="-122"/>
                <a:cs typeface="Open Sans" pitchFamily="34" charset="-120"/>
              </a:rPr>
              <a:t>The PINN model is trained by minimizing the combined loss function using TensorFlow's powerful optimization algorithms, such as Adam or SGD.</a:t>
            </a:r>
            <a:endParaRPr lang="en-US" sz="1340" dirty="0"/>
          </a:p>
        </p:txBody>
      </p:sp>
      <p:pic>
        <p:nvPicPr>
          <p:cNvPr id="16" name="Image 5" descr="preencoded.png"/>
          <p:cNvPicPr>
            <a:picLocks noChangeAspect="1"/>
          </p:cNvPicPr>
          <p:nvPr/>
        </p:nvPicPr>
        <p:blipFill>
          <a:blip r:embed="rId8"/>
          <a:stretch>
            <a:fillRect/>
          </a:stretch>
        </p:blipFill>
        <p:spPr>
          <a:xfrm>
            <a:off x="10186035" y="4763691"/>
            <a:ext cx="425529" cy="425529"/>
          </a:xfrm>
          <a:prstGeom prst="rect">
            <a:avLst/>
          </a:prstGeom>
        </p:spPr>
      </p:pic>
      <p:sp>
        <p:nvSpPr>
          <p:cNvPr id="17" name="Text 9"/>
          <p:cNvSpPr/>
          <p:nvPr/>
        </p:nvSpPr>
        <p:spPr>
          <a:xfrm>
            <a:off x="10186035" y="5359360"/>
            <a:ext cx="2782967" cy="265867"/>
          </a:xfrm>
          <a:prstGeom prst="rect">
            <a:avLst/>
          </a:prstGeom>
          <a:noFill/>
          <a:ln/>
        </p:spPr>
        <p:txBody>
          <a:bodyPr wrap="none" rtlCol="0" anchor="t"/>
          <a:lstStyle/>
          <a:p>
            <a:pPr marL="0" indent="0" algn="l">
              <a:lnSpc>
                <a:spcPts val="2094"/>
              </a:lnSpc>
              <a:buNone/>
            </a:pPr>
            <a:r>
              <a:rPr lang="en-US" sz="1676" b="1" dirty="0">
                <a:solidFill>
                  <a:srgbClr val="39393C"/>
                </a:solidFill>
                <a:latin typeface="Playfair Display" pitchFamily="34" charset="0"/>
                <a:ea typeface="Playfair Display" pitchFamily="34" charset="-122"/>
                <a:cs typeface="Playfair Display" pitchFamily="34" charset="-120"/>
              </a:rPr>
              <a:t>Evaluation and Visualization</a:t>
            </a:r>
            <a:endParaRPr lang="en-US" sz="1676" dirty="0"/>
          </a:p>
        </p:txBody>
      </p:sp>
      <p:sp>
        <p:nvSpPr>
          <p:cNvPr id="18" name="Text 10"/>
          <p:cNvSpPr/>
          <p:nvPr/>
        </p:nvSpPr>
        <p:spPr>
          <a:xfrm>
            <a:off x="10186035" y="5727263"/>
            <a:ext cx="3848576" cy="1089660"/>
          </a:xfrm>
          <a:prstGeom prst="rect">
            <a:avLst/>
          </a:prstGeom>
          <a:noFill/>
          <a:ln/>
        </p:spPr>
        <p:txBody>
          <a:bodyPr wrap="square" rtlCol="0" anchor="t"/>
          <a:lstStyle/>
          <a:p>
            <a:pPr marL="0" indent="0" algn="l">
              <a:lnSpc>
                <a:spcPts val="2145"/>
              </a:lnSpc>
              <a:buNone/>
            </a:pPr>
            <a:r>
              <a:rPr lang="en-US" sz="1340" dirty="0">
                <a:solidFill>
                  <a:srgbClr val="39393C"/>
                </a:solidFill>
                <a:latin typeface="Open Sans" pitchFamily="34" charset="0"/>
                <a:ea typeface="Open Sans" pitchFamily="34" charset="-122"/>
                <a:cs typeface="Open Sans" pitchFamily="34" charset="-120"/>
              </a:rPr>
              <a:t>TensorFlow provides a rich set of tools for evaluating the PINN model's performance and visualizing the results, helping you gain insights into the integrated physical knowledge.</a:t>
            </a:r>
            <a:endParaRPr lang="en-US" sz="134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075974"/>
          </a:xfrm>
          <a:prstGeom prst="rect">
            <a:avLst/>
          </a:prstGeom>
        </p:spPr>
      </p:pic>
      <p:sp>
        <p:nvSpPr>
          <p:cNvPr id="5" name="Text 2"/>
          <p:cNvSpPr/>
          <p:nvPr/>
        </p:nvSpPr>
        <p:spPr>
          <a:xfrm>
            <a:off x="1824037" y="2798921"/>
            <a:ext cx="7045523" cy="518874"/>
          </a:xfrm>
          <a:prstGeom prst="rect">
            <a:avLst/>
          </a:prstGeom>
          <a:noFill/>
          <a:ln/>
        </p:spPr>
        <p:txBody>
          <a:bodyPr wrap="none" rtlCol="0" anchor="t"/>
          <a:lstStyle/>
          <a:p>
            <a:pPr marL="0" indent="0">
              <a:lnSpc>
                <a:spcPts val="4087"/>
              </a:lnSpc>
              <a:buNone/>
            </a:pPr>
            <a:r>
              <a:rPr lang="en-US" sz="3269" b="1" dirty="0">
                <a:solidFill>
                  <a:srgbClr val="101014"/>
                </a:solidFill>
                <a:latin typeface="Playfair Display" pitchFamily="34" charset="0"/>
                <a:ea typeface="Playfair Display" pitchFamily="34" charset="-122"/>
                <a:cs typeface="Playfair Display" pitchFamily="34" charset="-120"/>
              </a:rPr>
              <a:t>Handling Initial Conditions in PINNs</a:t>
            </a:r>
            <a:endParaRPr lang="en-US" sz="3269" dirty="0"/>
          </a:p>
        </p:txBody>
      </p:sp>
      <p:sp>
        <p:nvSpPr>
          <p:cNvPr id="6" name="Shape 3"/>
          <p:cNvSpPr/>
          <p:nvPr/>
        </p:nvSpPr>
        <p:spPr>
          <a:xfrm>
            <a:off x="1824037" y="3566874"/>
            <a:ext cx="5408176" cy="2019776"/>
          </a:xfrm>
          <a:prstGeom prst="roundRect">
            <a:avLst>
              <a:gd name="adj" fmla="val 1480"/>
            </a:avLst>
          </a:prstGeom>
          <a:solidFill>
            <a:srgbClr val="E0E0EC"/>
          </a:solidFill>
          <a:ln/>
        </p:spPr>
        <p:txBody>
          <a:bodyPr/>
          <a:lstStyle/>
          <a:p>
            <a:endParaRPr lang="en-IN"/>
          </a:p>
        </p:txBody>
      </p:sp>
      <p:sp>
        <p:nvSpPr>
          <p:cNvPr id="7" name="Text 4"/>
          <p:cNvSpPr/>
          <p:nvPr/>
        </p:nvSpPr>
        <p:spPr>
          <a:xfrm>
            <a:off x="1990011" y="3732848"/>
            <a:ext cx="3085386" cy="259556"/>
          </a:xfrm>
          <a:prstGeom prst="rect">
            <a:avLst/>
          </a:prstGeom>
          <a:noFill/>
          <a:ln/>
        </p:spPr>
        <p:txBody>
          <a:bodyPr wrap="none" rtlCol="0" anchor="t"/>
          <a:lstStyle/>
          <a:p>
            <a:pPr marL="0" indent="0">
              <a:lnSpc>
                <a:spcPts val="2043"/>
              </a:lnSpc>
              <a:buNone/>
            </a:pPr>
            <a:r>
              <a:rPr lang="en-US" sz="1635" b="1" dirty="0">
                <a:solidFill>
                  <a:srgbClr val="39393C"/>
                </a:solidFill>
                <a:latin typeface="Playfair Display" pitchFamily="34" charset="0"/>
                <a:ea typeface="Playfair Display" pitchFamily="34" charset="-122"/>
                <a:cs typeface="Playfair Display" pitchFamily="34" charset="-120"/>
              </a:rPr>
              <a:t>Incorporating Initial Conditions</a:t>
            </a:r>
            <a:endParaRPr lang="en-US" sz="1635" dirty="0"/>
          </a:p>
        </p:txBody>
      </p:sp>
      <p:sp>
        <p:nvSpPr>
          <p:cNvPr id="8" name="Text 5"/>
          <p:cNvSpPr/>
          <p:nvPr/>
        </p:nvSpPr>
        <p:spPr>
          <a:xfrm>
            <a:off x="1990011" y="4091940"/>
            <a:ext cx="5076230" cy="1328737"/>
          </a:xfrm>
          <a:prstGeom prst="rect">
            <a:avLst/>
          </a:prstGeom>
          <a:noFill/>
          <a:ln/>
        </p:spPr>
        <p:txBody>
          <a:bodyPr wrap="square" rtlCol="0" anchor="t"/>
          <a:lstStyle/>
          <a:p>
            <a:pPr marL="0" indent="0">
              <a:lnSpc>
                <a:spcPts val="2092"/>
              </a:lnSpc>
              <a:buNone/>
            </a:pPr>
            <a:r>
              <a:rPr lang="en-US" sz="1308" dirty="0">
                <a:solidFill>
                  <a:srgbClr val="39393C"/>
                </a:solidFill>
                <a:latin typeface="Open Sans" pitchFamily="34" charset="0"/>
                <a:ea typeface="Open Sans" pitchFamily="34" charset="-122"/>
                <a:cs typeface="Open Sans" pitchFamily="34" charset="-120"/>
              </a:rPr>
              <a:t>In addition to boundary conditions, PINNs can also incorporate initial conditions, which define the starting state of the system. This is particularly important for time-dependent problems, where the initial state of the system plays a crucial role in the evolution of the solution.</a:t>
            </a:r>
            <a:endParaRPr lang="en-US" sz="1308" dirty="0"/>
          </a:p>
        </p:txBody>
      </p:sp>
      <p:sp>
        <p:nvSpPr>
          <p:cNvPr id="9" name="Shape 6"/>
          <p:cNvSpPr/>
          <p:nvPr/>
        </p:nvSpPr>
        <p:spPr>
          <a:xfrm>
            <a:off x="7398187" y="3566874"/>
            <a:ext cx="5408176" cy="2019776"/>
          </a:xfrm>
          <a:prstGeom prst="roundRect">
            <a:avLst>
              <a:gd name="adj" fmla="val 1480"/>
            </a:avLst>
          </a:prstGeom>
          <a:solidFill>
            <a:srgbClr val="E0E0EC"/>
          </a:solidFill>
          <a:ln/>
        </p:spPr>
        <p:txBody>
          <a:bodyPr/>
          <a:lstStyle/>
          <a:p>
            <a:endParaRPr lang="en-IN"/>
          </a:p>
        </p:txBody>
      </p:sp>
      <p:sp>
        <p:nvSpPr>
          <p:cNvPr id="10" name="Text 7"/>
          <p:cNvSpPr/>
          <p:nvPr/>
        </p:nvSpPr>
        <p:spPr>
          <a:xfrm>
            <a:off x="7564160" y="3732848"/>
            <a:ext cx="2621756" cy="259556"/>
          </a:xfrm>
          <a:prstGeom prst="rect">
            <a:avLst/>
          </a:prstGeom>
          <a:noFill/>
          <a:ln/>
        </p:spPr>
        <p:txBody>
          <a:bodyPr wrap="none" rtlCol="0" anchor="t"/>
          <a:lstStyle/>
          <a:p>
            <a:pPr marL="0" indent="0">
              <a:lnSpc>
                <a:spcPts val="2043"/>
              </a:lnSpc>
              <a:buNone/>
            </a:pPr>
            <a:r>
              <a:rPr lang="en-US" sz="1635" b="1" dirty="0">
                <a:solidFill>
                  <a:srgbClr val="39393C"/>
                </a:solidFill>
                <a:latin typeface="Playfair Display" pitchFamily="34" charset="0"/>
                <a:ea typeface="Playfair Display" pitchFamily="34" charset="-122"/>
                <a:cs typeface="Playfair Display" pitchFamily="34" charset="-120"/>
              </a:rPr>
              <a:t>Loss Function Modification</a:t>
            </a:r>
            <a:endParaRPr lang="en-US" sz="1635" dirty="0"/>
          </a:p>
        </p:txBody>
      </p:sp>
      <p:sp>
        <p:nvSpPr>
          <p:cNvPr id="11" name="Text 8"/>
          <p:cNvSpPr/>
          <p:nvPr/>
        </p:nvSpPr>
        <p:spPr>
          <a:xfrm>
            <a:off x="7564160" y="4091940"/>
            <a:ext cx="5076230" cy="1328737"/>
          </a:xfrm>
          <a:prstGeom prst="rect">
            <a:avLst/>
          </a:prstGeom>
          <a:noFill/>
          <a:ln/>
        </p:spPr>
        <p:txBody>
          <a:bodyPr wrap="square" rtlCol="0" anchor="t"/>
          <a:lstStyle/>
          <a:p>
            <a:pPr marL="0" indent="0">
              <a:lnSpc>
                <a:spcPts val="2092"/>
              </a:lnSpc>
              <a:buNone/>
            </a:pPr>
            <a:r>
              <a:rPr lang="en-US" sz="1308" dirty="0">
                <a:solidFill>
                  <a:srgbClr val="39393C"/>
                </a:solidFill>
                <a:latin typeface="Open Sans" pitchFamily="34" charset="0"/>
                <a:ea typeface="Open Sans" pitchFamily="34" charset="-122"/>
                <a:cs typeface="Open Sans" pitchFamily="34" charset="-120"/>
              </a:rPr>
              <a:t>To handle initial conditions, the PINN's loss function is modified to include a term that measures the discrepancy between the neural network's predictions and the known initial conditions. This ensures that the model's outputs satisfy the prescribed initial state of the system.</a:t>
            </a:r>
            <a:endParaRPr lang="en-US" sz="1308" dirty="0"/>
          </a:p>
        </p:txBody>
      </p:sp>
      <p:sp>
        <p:nvSpPr>
          <p:cNvPr id="12" name="Shape 9"/>
          <p:cNvSpPr/>
          <p:nvPr/>
        </p:nvSpPr>
        <p:spPr>
          <a:xfrm>
            <a:off x="1824037" y="5752624"/>
            <a:ext cx="5408176" cy="1754029"/>
          </a:xfrm>
          <a:prstGeom prst="roundRect">
            <a:avLst>
              <a:gd name="adj" fmla="val 1704"/>
            </a:avLst>
          </a:prstGeom>
          <a:solidFill>
            <a:srgbClr val="E0E0EC"/>
          </a:solidFill>
          <a:ln/>
        </p:spPr>
        <p:txBody>
          <a:bodyPr/>
          <a:lstStyle/>
          <a:p>
            <a:endParaRPr lang="en-IN"/>
          </a:p>
        </p:txBody>
      </p:sp>
      <p:sp>
        <p:nvSpPr>
          <p:cNvPr id="13" name="Text 10"/>
          <p:cNvSpPr/>
          <p:nvPr/>
        </p:nvSpPr>
        <p:spPr>
          <a:xfrm>
            <a:off x="1990011" y="5918597"/>
            <a:ext cx="2458403" cy="259556"/>
          </a:xfrm>
          <a:prstGeom prst="rect">
            <a:avLst/>
          </a:prstGeom>
          <a:noFill/>
          <a:ln/>
        </p:spPr>
        <p:txBody>
          <a:bodyPr wrap="none" rtlCol="0" anchor="t"/>
          <a:lstStyle/>
          <a:p>
            <a:pPr marL="0" indent="0">
              <a:lnSpc>
                <a:spcPts val="2043"/>
              </a:lnSpc>
              <a:buNone/>
            </a:pPr>
            <a:r>
              <a:rPr lang="en-US" sz="1635" b="1" dirty="0">
                <a:solidFill>
                  <a:srgbClr val="39393C"/>
                </a:solidFill>
                <a:latin typeface="Playfair Display" pitchFamily="34" charset="0"/>
                <a:ea typeface="Playfair Display" pitchFamily="34" charset="-122"/>
                <a:cs typeface="Playfair Display" pitchFamily="34" charset="-120"/>
              </a:rPr>
              <a:t>Automatic Differentiation</a:t>
            </a:r>
            <a:endParaRPr lang="en-US" sz="1635" dirty="0"/>
          </a:p>
        </p:txBody>
      </p:sp>
      <p:sp>
        <p:nvSpPr>
          <p:cNvPr id="14" name="Text 11"/>
          <p:cNvSpPr/>
          <p:nvPr/>
        </p:nvSpPr>
        <p:spPr>
          <a:xfrm>
            <a:off x="1990011" y="6277689"/>
            <a:ext cx="5076230" cy="1062990"/>
          </a:xfrm>
          <a:prstGeom prst="rect">
            <a:avLst/>
          </a:prstGeom>
          <a:noFill/>
          <a:ln/>
        </p:spPr>
        <p:txBody>
          <a:bodyPr wrap="square" rtlCol="0" anchor="t"/>
          <a:lstStyle/>
          <a:p>
            <a:pPr marL="0" indent="0">
              <a:lnSpc>
                <a:spcPts val="2092"/>
              </a:lnSpc>
              <a:buNone/>
            </a:pPr>
            <a:r>
              <a:rPr lang="en-US" sz="1308" dirty="0">
                <a:solidFill>
                  <a:srgbClr val="39393C"/>
                </a:solidFill>
                <a:latin typeface="Open Sans" pitchFamily="34" charset="0"/>
                <a:ea typeface="Open Sans" pitchFamily="34" charset="-122"/>
                <a:cs typeface="Open Sans" pitchFamily="34" charset="-120"/>
              </a:rPr>
              <a:t>PINNs leverage automatic differentiation to efficiently compute the gradients of the initial condition term in the loss function, enabling the model to be trained effectively and learn the correct initial state of the system.</a:t>
            </a:r>
            <a:endParaRPr lang="en-US" sz="1308" dirty="0"/>
          </a:p>
        </p:txBody>
      </p:sp>
      <p:sp>
        <p:nvSpPr>
          <p:cNvPr id="15" name="Shape 12"/>
          <p:cNvSpPr/>
          <p:nvPr/>
        </p:nvSpPr>
        <p:spPr>
          <a:xfrm>
            <a:off x="7398187" y="5752624"/>
            <a:ext cx="5408176" cy="1754029"/>
          </a:xfrm>
          <a:prstGeom prst="roundRect">
            <a:avLst>
              <a:gd name="adj" fmla="val 1704"/>
            </a:avLst>
          </a:prstGeom>
          <a:solidFill>
            <a:srgbClr val="E0E0EC"/>
          </a:solidFill>
          <a:ln/>
        </p:spPr>
        <p:txBody>
          <a:bodyPr/>
          <a:lstStyle/>
          <a:p>
            <a:endParaRPr lang="en-IN"/>
          </a:p>
        </p:txBody>
      </p:sp>
      <p:sp>
        <p:nvSpPr>
          <p:cNvPr id="16" name="Text 13"/>
          <p:cNvSpPr/>
          <p:nvPr/>
        </p:nvSpPr>
        <p:spPr>
          <a:xfrm>
            <a:off x="7564160" y="5918597"/>
            <a:ext cx="2603897" cy="259556"/>
          </a:xfrm>
          <a:prstGeom prst="rect">
            <a:avLst/>
          </a:prstGeom>
          <a:noFill/>
          <a:ln/>
        </p:spPr>
        <p:txBody>
          <a:bodyPr wrap="none" rtlCol="0" anchor="t"/>
          <a:lstStyle/>
          <a:p>
            <a:pPr marL="0" indent="0">
              <a:lnSpc>
                <a:spcPts val="2043"/>
              </a:lnSpc>
              <a:buNone/>
            </a:pPr>
            <a:r>
              <a:rPr lang="en-US" sz="1635" b="1" dirty="0">
                <a:solidFill>
                  <a:srgbClr val="39393C"/>
                </a:solidFill>
                <a:latin typeface="Playfair Display" pitchFamily="34" charset="0"/>
                <a:ea typeface="Playfair Display" pitchFamily="34" charset="-122"/>
                <a:cs typeface="Playfair Display" pitchFamily="34" charset="-120"/>
              </a:rPr>
              <a:t>Time-Dependent Problems</a:t>
            </a:r>
            <a:endParaRPr lang="en-US" sz="1635" dirty="0"/>
          </a:p>
        </p:txBody>
      </p:sp>
      <p:sp>
        <p:nvSpPr>
          <p:cNvPr id="17" name="Text 14"/>
          <p:cNvSpPr/>
          <p:nvPr/>
        </p:nvSpPr>
        <p:spPr>
          <a:xfrm>
            <a:off x="7564160" y="6277689"/>
            <a:ext cx="5076230" cy="1062990"/>
          </a:xfrm>
          <a:prstGeom prst="rect">
            <a:avLst/>
          </a:prstGeom>
          <a:noFill/>
          <a:ln/>
        </p:spPr>
        <p:txBody>
          <a:bodyPr wrap="square" rtlCol="0" anchor="t"/>
          <a:lstStyle/>
          <a:p>
            <a:pPr marL="0" indent="0">
              <a:lnSpc>
                <a:spcPts val="2092"/>
              </a:lnSpc>
              <a:buNone/>
            </a:pPr>
            <a:r>
              <a:rPr lang="en-US" sz="1308" dirty="0">
                <a:solidFill>
                  <a:srgbClr val="39393C"/>
                </a:solidFill>
                <a:latin typeface="Open Sans" pitchFamily="34" charset="0"/>
                <a:ea typeface="Open Sans" pitchFamily="34" charset="-122"/>
                <a:cs typeface="Open Sans" pitchFamily="34" charset="-120"/>
              </a:rPr>
              <a:t>The ability to incorporate initial conditions is particularly important for time-dependent problems, where the evolution of the system over time is governed by the underlying physical laws and the starting state of the system.</a:t>
            </a:r>
            <a:endParaRPr lang="en-US" sz="130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253139"/>
          </a:xfrm>
          <a:prstGeom prst="rect">
            <a:avLst/>
          </a:prstGeom>
        </p:spPr>
      </p:pic>
      <p:sp>
        <p:nvSpPr>
          <p:cNvPr id="5" name="Text 2"/>
          <p:cNvSpPr/>
          <p:nvPr/>
        </p:nvSpPr>
        <p:spPr>
          <a:xfrm>
            <a:off x="1355288" y="3034784"/>
            <a:ext cx="8427244" cy="563285"/>
          </a:xfrm>
          <a:prstGeom prst="rect">
            <a:avLst/>
          </a:prstGeom>
          <a:noFill/>
          <a:ln/>
        </p:spPr>
        <p:txBody>
          <a:bodyPr wrap="none" rtlCol="0" anchor="t"/>
          <a:lstStyle/>
          <a:p>
            <a:pPr marL="0" indent="0">
              <a:lnSpc>
                <a:spcPts val="4436"/>
              </a:lnSpc>
              <a:buNone/>
            </a:pPr>
            <a:r>
              <a:rPr lang="en-US" sz="3548" b="1" dirty="0">
                <a:solidFill>
                  <a:srgbClr val="101014"/>
                </a:solidFill>
                <a:latin typeface="Playfair Display" pitchFamily="34" charset="0"/>
                <a:ea typeface="Playfair Display" pitchFamily="34" charset="-122"/>
                <a:cs typeface="Playfair Display" pitchFamily="34" charset="-120"/>
              </a:rPr>
              <a:t>Handling Boundary Conditions in PINNs</a:t>
            </a:r>
            <a:endParaRPr lang="en-US" sz="3548" dirty="0"/>
          </a:p>
        </p:txBody>
      </p:sp>
      <p:pic>
        <p:nvPicPr>
          <p:cNvPr id="6" name="Image 1" descr="preencoded.png"/>
          <p:cNvPicPr>
            <a:picLocks noChangeAspect="1"/>
          </p:cNvPicPr>
          <p:nvPr/>
        </p:nvPicPr>
        <p:blipFill>
          <a:blip r:embed="rId4"/>
          <a:stretch>
            <a:fillRect/>
          </a:stretch>
        </p:blipFill>
        <p:spPr>
          <a:xfrm>
            <a:off x="1355288" y="3868341"/>
            <a:ext cx="3973235" cy="720923"/>
          </a:xfrm>
          <a:prstGeom prst="rect">
            <a:avLst/>
          </a:prstGeom>
        </p:spPr>
      </p:pic>
      <p:sp>
        <p:nvSpPr>
          <p:cNvPr id="7" name="Text 3"/>
          <p:cNvSpPr/>
          <p:nvPr/>
        </p:nvSpPr>
        <p:spPr>
          <a:xfrm>
            <a:off x="1535430" y="4859536"/>
            <a:ext cx="3205401" cy="281583"/>
          </a:xfrm>
          <a:prstGeom prst="rect">
            <a:avLst/>
          </a:prstGeom>
          <a:noFill/>
          <a:ln/>
        </p:spPr>
        <p:txBody>
          <a:bodyPr wrap="none" rtlCol="0" anchor="t"/>
          <a:lstStyle/>
          <a:p>
            <a:pPr marL="0" indent="0" algn="l">
              <a:lnSpc>
                <a:spcPts val="2218"/>
              </a:lnSpc>
              <a:buNone/>
            </a:pPr>
            <a:r>
              <a:rPr lang="en-US" sz="1774" b="1" dirty="0">
                <a:solidFill>
                  <a:srgbClr val="39393C"/>
                </a:solidFill>
                <a:latin typeface="Playfair Display" pitchFamily="34" charset="0"/>
                <a:ea typeface="Playfair Display" pitchFamily="34" charset="-122"/>
                <a:cs typeface="Playfair Display" pitchFamily="34" charset="-120"/>
              </a:rPr>
              <a:t>Dirichlet Boundary Conditions</a:t>
            </a:r>
            <a:endParaRPr lang="en-US" sz="1774" dirty="0"/>
          </a:p>
        </p:txBody>
      </p:sp>
      <p:sp>
        <p:nvSpPr>
          <p:cNvPr id="8" name="Text 4"/>
          <p:cNvSpPr/>
          <p:nvPr/>
        </p:nvSpPr>
        <p:spPr>
          <a:xfrm>
            <a:off x="1535430" y="5249228"/>
            <a:ext cx="3612952" cy="1730216"/>
          </a:xfrm>
          <a:prstGeom prst="rect">
            <a:avLst/>
          </a:prstGeom>
          <a:noFill/>
          <a:ln/>
        </p:spPr>
        <p:txBody>
          <a:bodyPr wrap="square" rtlCol="0" anchor="t"/>
          <a:lstStyle/>
          <a:p>
            <a:pPr marL="0" indent="0" algn="l">
              <a:lnSpc>
                <a:spcPts val="2271"/>
              </a:lnSpc>
              <a:buNone/>
            </a:pPr>
            <a:r>
              <a:rPr lang="en-US" sz="1419" dirty="0">
                <a:solidFill>
                  <a:srgbClr val="39393C"/>
                </a:solidFill>
                <a:latin typeface="Open Sans" pitchFamily="34" charset="0"/>
                <a:ea typeface="Open Sans" pitchFamily="34" charset="-122"/>
                <a:cs typeface="Open Sans" pitchFamily="34" charset="-120"/>
              </a:rPr>
              <a:t>Dirichlet boundary conditions specify the value of the solution at the domain boundaries. PINNs can incorporate these conditions directly into the neural network architecture, ensuring that the model's predictions satisfy the given constraints.</a:t>
            </a:r>
            <a:endParaRPr lang="en-US" sz="1419" dirty="0"/>
          </a:p>
        </p:txBody>
      </p:sp>
      <p:pic>
        <p:nvPicPr>
          <p:cNvPr id="9" name="Image 2" descr="preencoded.png"/>
          <p:cNvPicPr>
            <a:picLocks noChangeAspect="1"/>
          </p:cNvPicPr>
          <p:nvPr/>
        </p:nvPicPr>
        <p:blipFill>
          <a:blip r:embed="rId5"/>
          <a:stretch>
            <a:fillRect/>
          </a:stretch>
        </p:blipFill>
        <p:spPr>
          <a:xfrm>
            <a:off x="5328523" y="3868341"/>
            <a:ext cx="3973235" cy="720923"/>
          </a:xfrm>
          <a:prstGeom prst="rect">
            <a:avLst/>
          </a:prstGeom>
        </p:spPr>
      </p:pic>
      <p:sp>
        <p:nvSpPr>
          <p:cNvPr id="10" name="Text 5"/>
          <p:cNvSpPr/>
          <p:nvPr/>
        </p:nvSpPr>
        <p:spPr>
          <a:xfrm>
            <a:off x="5508665" y="4859536"/>
            <a:ext cx="3281005" cy="281583"/>
          </a:xfrm>
          <a:prstGeom prst="rect">
            <a:avLst/>
          </a:prstGeom>
          <a:noFill/>
          <a:ln/>
        </p:spPr>
        <p:txBody>
          <a:bodyPr wrap="none" rtlCol="0" anchor="t"/>
          <a:lstStyle/>
          <a:p>
            <a:pPr marL="0" indent="0" algn="l">
              <a:lnSpc>
                <a:spcPts val="2218"/>
              </a:lnSpc>
              <a:buNone/>
            </a:pPr>
            <a:r>
              <a:rPr lang="en-US" sz="1774" b="1" dirty="0">
                <a:solidFill>
                  <a:srgbClr val="39393C"/>
                </a:solidFill>
                <a:latin typeface="Playfair Display" pitchFamily="34" charset="0"/>
                <a:ea typeface="Playfair Display" pitchFamily="34" charset="-122"/>
                <a:cs typeface="Playfair Display" pitchFamily="34" charset="-120"/>
              </a:rPr>
              <a:t>Neumann Boundary Conditions</a:t>
            </a:r>
            <a:endParaRPr lang="en-US" sz="1774" dirty="0"/>
          </a:p>
        </p:txBody>
      </p:sp>
      <p:sp>
        <p:nvSpPr>
          <p:cNvPr id="11" name="Text 6"/>
          <p:cNvSpPr/>
          <p:nvPr/>
        </p:nvSpPr>
        <p:spPr>
          <a:xfrm>
            <a:off x="5508665" y="5249228"/>
            <a:ext cx="3612952" cy="2018586"/>
          </a:xfrm>
          <a:prstGeom prst="rect">
            <a:avLst/>
          </a:prstGeom>
          <a:noFill/>
          <a:ln/>
        </p:spPr>
        <p:txBody>
          <a:bodyPr wrap="square" rtlCol="0" anchor="t"/>
          <a:lstStyle/>
          <a:p>
            <a:pPr marL="0" indent="0" algn="l">
              <a:lnSpc>
                <a:spcPts val="2271"/>
              </a:lnSpc>
              <a:buNone/>
            </a:pPr>
            <a:r>
              <a:rPr lang="en-US" sz="1419" dirty="0">
                <a:solidFill>
                  <a:srgbClr val="39393C"/>
                </a:solidFill>
                <a:latin typeface="Open Sans" pitchFamily="34" charset="0"/>
                <a:ea typeface="Open Sans" pitchFamily="34" charset="-122"/>
                <a:cs typeface="Open Sans" pitchFamily="34" charset="-120"/>
              </a:rPr>
              <a:t>Neumann boundary conditions specify the gradient or derivative of the solution at the domain boundaries. PINNs can handle these conditions by including the gradient information in the loss function, forcing the model to satisfy the physical constraints.</a:t>
            </a:r>
            <a:endParaRPr lang="en-US" sz="1419" dirty="0"/>
          </a:p>
        </p:txBody>
      </p:sp>
      <p:pic>
        <p:nvPicPr>
          <p:cNvPr id="12" name="Image 3" descr="preencoded.png"/>
          <p:cNvPicPr>
            <a:picLocks noChangeAspect="1"/>
          </p:cNvPicPr>
          <p:nvPr/>
        </p:nvPicPr>
        <p:blipFill>
          <a:blip r:embed="rId6"/>
          <a:stretch>
            <a:fillRect/>
          </a:stretch>
        </p:blipFill>
        <p:spPr>
          <a:xfrm>
            <a:off x="9301758" y="3868341"/>
            <a:ext cx="3973235" cy="720923"/>
          </a:xfrm>
          <a:prstGeom prst="rect">
            <a:avLst/>
          </a:prstGeom>
        </p:spPr>
      </p:pic>
      <p:sp>
        <p:nvSpPr>
          <p:cNvPr id="13" name="Text 7"/>
          <p:cNvSpPr/>
          <p:nvPr/>
        </p:nvSpPr>
        <p:spPr>
          <a:xfrm>
            <a:off x="9481899" y="4859536"/>
            <a:ext cx="2920008" cy="281583"/>
          </a:xfrm>
          <a:prstGeom prst="rect">
            <a:avLst/>
          </a:prstGeom>
          <a:noFill/>
          <a:ln/>
        </p:spPr>
        <p:txBody>
          <a:bodyPr wrap="none" rtlCol="0" anchor="t"/>
          <a:lstStyle/>
          <a:p>
            <a:pPr marL="0" indent="0" algn="l">
              <a:lnSpc>
                <a:spcPts val="2218"/>
              </a:lnSpc>
              <a:buNone/>
            </a:pPr>
            <a:r>
              <a:rPr lang="en-US" sz="1774" b="1" dirty="0">
                <a:solidFill>
                  <a:srgbClr val="39393C"/>
                </a:solidFill>
                <a:latin typeface="Playfair Display" pitchFamily="34" charset="0"/>
                <a:ea typeface="Playfair Display" pitchFamily="34" charset="-122"/>
                <a:cs typeface="Playfair Display" pitchFamily="34" charset="-120"/>
              </a:rPr>
              <a:t>Mixed Boundary Conditions</a:t>
            </a:r>
            <a:endParaRPr lang="en-US" sz="1774" dirty="0"/>
          </a:p>
        </p:txBody>
      </p:sp>
      <p:sp>
        <p:nvSpPr>
          <p:cNvPr id="14" name="Text 8"/>
          <p:cNvSpPr/>
          <p:nvPr/>
        </p:nvSpPr>
        <p:spPr>
          <a:xfrm>
            <a:off x="9481899" y="5249228"/>
            <a:ext cx="3612952" cy="2018586"/>
          </a:xfrm>
          <a:prstGeom prst="rect">
            <a:avLst/>
          </a:prstGeom>
          <a:noFill/>
          <a:ln/>
        </p:spPr>
        <p:txBody>
          <a:bodyPr wrap="square" rtlCol="0" anchor="t"/>
          <a:lstStyle/>
          <a:p>
            <a:pPr marL="0" indent="0" algn="l">
              <a:lnSpc>
                <a:spcPts val="2271"/>
              </a:lnSpc>
              <a:buNone/>
            </a:pPr>
            <a:r>
              <a:rPr lang="en-US" sz="1419" dirty="0">
                <a:solidFill>
                  <a:srgbClr val="39393C"/>
                </a:solidFill>
                <a:latin typeface="Open Sans" pitchFamily="34" charset="0"/>
                <a:ea typeface="Open Sans" pitchFamily="34" charset="-122"/>
                <a:cs typeface="Open Sans" pitchFamily="34" charset="-120"/>
              </a:rPr>
              <a:t>PINNs can also handle more complex boundary conditions, such as mixed Dirichlet and Neumann conditions, by combining the appropriate terms in the loss function to ensure that the model's predictions adhere to the specified constraints.</a:t>
            </a:r>
            <a:endParaRPr lang="en-US" sz="141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198358" y="3062883"/>
            <a:ext cx="5089565" cy="2103715"/>
          </a:xfrm>
          <a:prstGeom prst="rect">
            <a:avLst/>
          </a:prstGeom>
        </p:spPr>
      </p:pic>
      <p:sp>
        <p:nvSpPr>
          <p:cNvPr id="6" name="Text 2"/>
          <p:cNvSpPr/>
          <p:nvPr/>
        </p:nvSpPr>
        <p:spPr>
          <a:xfrm>
            <a:off x="6042065" y="838200"/>
            <a:ext cx="8032671" cy="992267"/>
          </a:xfrm>
          <a:prstGeom prst="rect">
            <a:avLst/>
          </a:prstGeom>
          <a:noFill/>
          <a:ln/>
        </p:spPr>
        <p:txBody>
          <a:bodyPr wrap="squar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Hyperparameter Tuning and Optimization Strategies</a:t>
            </a:r>
            <a:endParaRPr lang="en-US" sz="3126" dirty="0"/>
          </a:p>
        </p:txBody>
      </p:sp>
      <p:pic>
        <p:nvPicPr>
          <p:cNvPr id="7" name="Image 2" descr="preencoded.png"/>
          <p:cNvPicPr>
            <a:picLocks noChangeAspect="1"/>
          </p:cNvPicPr>
          <p:nvPr/>
        </p:nvPicPr>
        <p:blipFill>
          <a:blip r:embed="rId5"/>
          <a:stretch>
            <a:fillRect/>
          </a:stretch>
        </p:blipFill>
        <p:spPr>
          <a:xfrm>
            <a:off x="6042065" y="2068592"/>
            <a:ext cx="396835" cy="396835"/>
          </a:xfrm>
          <a:prstGeom prst="rect">
            <a:avLst/>
          </a:prstGeom>
        </p:spPr>
      </p:pic>
      <p:sp>
        <p:nvSpPr>
          <p:cNvPr id="8" name="Text 3"/>
          <p:cNvSpPr/>
          <p:nvPr/>
        </p:nvSpPr>
        <p:spPr>
          <a:xfrm>
            <a:off x="6042065" y="2624137"/>
            <a:ext cx="1984653"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Network Architecture</a:t>
            </a:r>
            <a:endParaRPr lang="en-US" sz="1563" dirty="0"/>
          </a:p>
        </p:txBody>
      </p:sp>
      <p:sp>
        <p:nvSpPr>
          <p:cNvPr id="9" name="Text 4"/>
          <p:cNvSpPr/>
          <p:nvPr/>
        </p:nvSpPr>
        <p:spPr>
          <a:xfrm>
            <a:off x="6042065" y="2967395"/>
            <a:ext cx="3897273" cy="1524476"/>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 choice of the neural network architecture, such as the number of layers, neurons, and activation functions, can significantly impact the performance of PINNs. Systematic exploration and optimization of the network structure are crucial for achieving optimal results.</a:t>
            </a:r>
            <a:endParaRPr lang="en-US" sz="1250" dirty="0"/>
          </a:p>
        </p:txBody>
      </p:sp>
      <p:pic>
        <p:nvPicPr>
          <p:cNvPr id="10" name="Image 3" descr="preencoded.png"/>
          <p:cNvPicPr>
            <a:picLocks noChangeAspect="1"/>
          </p:cNvPicPr>
          <p:nvPr/>
        </p:nvPicPr>
        <p:blipFill>
          <a:blip r:embed="rId6"/>
          <a:stretch>
            <a:fillRect/>
          </a:stretch>
        </p:blipFill>
        <p:spPr>
          <a:xfrm>
            <a:off x="10177462" y="2068592"/>
            <a:ext cx="396835" cy="396835"/>
          </a:xfrm>
          <a:prstGeom prst="rect">
            <a:avLst/>
          </a:prstGeom>
        </p:spPr>
      </p:pic>
      <p:sp>
        <p:nvSpPr>
          <p:cNvPr id="11" name="Text 5"/>
          <p:cNvSpPr/>
          <p:nvPr/>
        </p:nvSpPr>
        <p:spPr>
          <a:xfrm>
            <a:off x="10177462" y="2624137"/>
            <a:ext cx="1984653"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Loss Function Design</a:t>
            </a:r>
            <a:endParaRPr lang="en-US" sz="1563" dirty="0"/>
          </a:p>
        </p:txBody>
      </p:sp>
      <p:sp>
        <p:nvSpPr>
          <p:cNvPr id="12" name="Text 6"/>
          <p:cNvSpPr/>
          <p:nvPr/>
        </p:nvSpPr>
        <p:spPr>
          <a:xfrm>
            <a:off x="10177462" y="2967395"/>
            <a:ext cx="3897273" cy="1270397"/>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 formulation of the loss function, including the weighting of the different terms representing the physical constraints and the observed data, requires careful consideration to ensure the convergence and stability of the training process.</a:t>
            </a:r>
            <a:endParaRPr lang="en-US" sz="1250" dirty="0"/>
          </a:p>
        </p:txBody>
      </p:sp>
      <p:pic>
        <p:nvPicPr>
          <p:cNvPr id="13" name="Image 4" descr="preencoded.png"/>
          <p:cNvPicPr>
            <a:picLocks noChangeAspect="1"/>
          </p:cNvPicPr>
          <p:nvPr/>
        </p:nvPicPr>
        <p:blipFill>
          <a:blip r:embed="rId7"/>
          <a:stretch>
            <a:fillRect/>
          </a:stretch>
        </p:blipFill>
        <p:spPr>
          <a:xfrm>
            <a:off x="6042065" y="4968121"/>
            <a:ext cx="396835" cy="396835"/>
          </a:xfrm>
          <a:prstGeom prst="rect">
            <a:avLst/>
          </a:prstGeom>
        </p:spPr>
      </p:pic>
      <p:sp>
        <p:nvSpPr>
          <p:cNvPr id="14" name="Text 7"/>
          <p:cNvSpPr/>
          <p:nvPr/>
        </p:nvSpPr>
        <p:spPr>
          <a:xfrm>
            <a:off x="6042065" y="5523667"/>
            <a:ext cx="2310765"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Optimization Techniques</a:t>
            </a:r>
            <a:endParaRPr lang="en-US" sz="1563" dirty="0"/>
          </a:p>
        </p:txBody>
      </p:sp>
      <p:sp>
        <p:nvSpPr>
          <p:cNvPr id="15" name="Text 8"/>
          <p:cNvSpPr/>
          <p:nvPr/>
        </p:nvSpPr>
        <p:spPr>
          <a:xfrm>
            <a:off x="6042065" y="5866924"/>
            <a:ext cx="3897273" cy="1524476"/>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 choice of optimization algorithms, such as stochastic gradient descent, Adam, or L-BFGS, can greatly impact the convergence and performance of PINNs. Ongoing research explores more advanced optimization strategies to improve the training efficiency of PINNs.</a:t>
            </a:r>
            <a:endParaRPr lang="en-US" sz="1250" dirty="0"/>
          </a:p>
        </p:txBody>
      </p:sp>
      <p:pic>
        <p:nvPicPr>
          <p:cNvPr id="16" name="Image 5" descr="preencoded.png"/>
          <p:cNvPicPr>
            <a:picLocks noChangeAspect="1"/>
          </p:cNvPicPr>
          <p:nvPr/>
        </p:nvPicPr>
        <p:blipFill>
          <a:blip r:embed="rId8"/>
          <a:stretch>
            <a:fillRect/>
          </a:stretch>
        </p:blipFill>
        <p:spPr>
          <a:xfrm>
            <a:off x="10177462" y="4968121"/>
            <a:ext cx="396835" cy="396835"/>
          </a:xfrm>
          <a:prstGeom prst="rect">
            <a:avLst/>
          </a:prstGeom>
        </p:spPr>
      </p:pic>
      <p:sp>
        <p:nvSpPr>
          <p:cNvPr id="17" name="Text 9"/>
          <p:cNvSpPr/>
          <p:nvPr/>
        </p:nvSpPr>
        <p:spPr>
          <a:xfrm>
            <a:off x="10177462" y="5523667"/>
            <a:ext cx="2309693"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Regularization Strategies</a:t>
            </a:r>
            <a:endParaRPr lang="en-US" sz="1563" dirty="0"/>
          </a:p>
        </p:txBody>
      </p:sp>
      <p:sp>
        <p:nvSpPr>
          <p:cNvPr id="18" name="Text 10"/>
          <p:cNvSpPr/>
          <p:nvPr/>
        </p:nvSpPr>
        <p:spPr>
          <a:xfrm>
            <a:off x="10177462" y="5866924"/>
            <a:ext cx="3897273" cy="1270397"/>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Appropriate regularization techniques, such as L1/L2 regularization, dropout, or weight sharing, can help mitigate overfitting and improve the generalization capabilities of PINNs, especially for problems with limited training data.</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9740" y="159246"/>
            <a:ext cx="5074801" cy="4355902"/>
          </a:xfrm>
          <a:prstGeom prst="rect">
            <a:avLst/>
          </a:prstGeom>
        </p:spPr>
      </p:pic>
      <p:sp>
        <p:nvSpPr>
          <p:cNvPr id="6" name="Text 2"/>
          <p:cNvSpPr/>
          <p:nvPr/>
        </p:nvSpPr>
        <p:spPr>
          <a:xfrm>
            <a:off x="576143" y="1370052"/>
            <a:ext cx="6759416" cy="514469"/>
          </a:xfrm>
          <a:prstGeom prst="rect">
            <a:avLst/>
          </a:prstGeom>
          <a:noFill/>
          <a:ln/>
        </p:spPr>
        <p:txBody>
          <a:bodyPr wrap="none" rtlCol="0" anchor="t"/>
          <a:lstStyle/>
          <a:p>
            <a:pPr marL="0" indent="0">
              <a:lnSpc>
                <a:spcPts val="4051"/>
              </a:lnSpc>
              <a:buNone/>
            </a:pPr>
            <a:r>
              <a:rPr lang="en-US" sz="3241" b="1" dirty="0">
                <a:solidFill>
                  <a:srgbClr val="101014"/>
                </a:solidFill>
                <a:latin typeface="Playfair Display" pitchFamily="34" charset="0"/>
                <a:ea typeface="Playfair Display" pitchFamily="34" charset="-122"/>
                <a:cs typeface="Playfair Display" pitchFamily="34" charset="-120"/>
              </a:rPr>
              <a:t>PINNs for Multiphysics Simulations</a:t>
            </a:r>
            <a:endParaRPr lang="en-US" sz="3241" dirty="0"/>
          </a:p>
        </p:txBody>
      </p:sp>
      <p:pic>
        <p:nvPicPr>
          <p:cNvPr id="7" name="Image 2" descr="preencoded.png"/>
          <p:cNvPicPr>
            <a:picLocks noChangeAspect="1"/>
          </p:cNvPicPr>
          <p:nvPr/>
        </p:nvPicPr>
        <p:blipFill>
          <a:blip r:embed="rId5"/>
          <a:stretch>
            <a:fillRect/>
          </a:stretch>
        </p:blipFill>
        <p:spPr>
          <a:xfrm>
            <a:off x="781883" y="2131457"/>
            <a:ext cx="411480" cy="411480"/>
          </a:xfrm>
          <a:prstGeom prst="rect">
            <a:avLst/>
          </a:prstGeom>
        </p:spPr>
      </p:pic>
      <p:sp>
        <p:nvSpPr>
          <p:cNvPr id="8" name="Text 3"/>
          <p:cNvSpPr/>
          <p:nvPr/>
        </p:nvSpPr>
        <p:spPr>
          <a:xfrm>
            <a:off x="576143" y="2707481"/>
            <a:ext cx="2057876" cy="257175"/>
          </a:xfrm>
          <a:prstGeom prst="rect">
            <a:avLst/>
          </a:prstGeom>
          <a:noFill/>
          <a:ln/>
        </p:spPr>
        <p:txBody>
          <a:bodyPr wrap="none" rtlCol="0" anchor="t"/>
          <a:lstStyle/>
          <a:p>
            <a:pPr marL="0" indent="0" algn="l">
              <a:lnSpc>
                <a:spcPts val="2026"/>
              </a:lnSpc>
              <a:buNone/>
            </a:pPr>
            <a:r>
              <a:rPr lang="en-US" sz="1620" b="1" dirty="0">
                <a:solidFill>
                  <a:srgbClr val="39393C"/>
                </a:solidFill>
                <a:latin typeface="Playfair Display" pitchFamily="34" charset="0"/>
                <a:ea typeface="Playfair Display" pitchFamily="34" charset="-122"/>
                <a:cs typeface="Playfair Display" pitchFamily="34" charset="-120"/>
              </a:rPr>
              <a:t>Fluid Dynamics</a:t>
            </a:r>
            <a:endParaRPr lang="en-US" sz="1620" dirty="0"/>
          </a:p>
        </p:txBody>
      </p:sp>
      <p:sp>
        <p:nvSpPr>
          <p:cNvPr id="9" name="Text 4"/>
          <p:cNvSpPr/>
          <p:nvPr/>
        </p:nvSpPr>
        <p:spPr>
          <a:xfrm>
            <a:off x="576143" y="3063359"/>
            <a:ext cx="3872389" cy="1053465"/>
          </a:xfrm>
          <a:prstGeom prst="rect">
            <a:avLst/>
          </a:prstGeom>
          <a:noFill/>
          <a:ln/>
        </p:spPr>
        <p:txBody>
          <a:bodyPr wrap="square" rtlCol="0" anchor="t"/>
          <a:lstStyle/>
          <a:p>
            <a:pPr marL="0" indent="0" algn="l">
              <a:lnSpc>
                <a:spcPts val="2074"/>
              </a:lnSpc>
              <a:buNone/>
            </a:pPr>
            <a:r>
              <a:rPr lang="en-US" sz="1296" dirty="0">
                <a:solidFill>
                  <a:srgbClr val="39393C"/>
                </a:solidFill>
                <a:latin typeface="Open Sans" pitchFamily="34" charset="0"/>
                <a:ea typeface="Open Sans" pitchFamily="34" charset="-122"/>
                <a:cs typeface="Open Sans" pitchFamily="34" charset="-120"/>
              </a:rPr>
              <a:t>PINNs can seamlessly couple fluid dynamics with other physical processes, such as solid mechanics or heat transfer, enabling the modeling of complex multiphysics phenomena.</a:t>
            </a:r>
            <a:endParaRPr lang="en-US" sz="1296" dirty="0"/>
          </a:p>
        </p:txBody>
      </p:sp>
      <p:pic>
        <p:nvPicPr>
          <p:cNvPr id="10" name="Image 3" descr="preencoded.png"/>
          <p:cNvPicPr>
            <a:picLocks noChangeAspect="1"/>
          </p:cNvPicPr>
          <p:nvPr/>
        </p:nvPicPr>
        <p:blipFill>
          <a:blip r:embed="rId6"/>
          <a:stretch>
            <a:fillRect/>
          </a:stretch>
        </p:blipFill>
        <p:spPr>
          <a:xfrm>
            <a:off x="4901208" y="2116931"/>
            <a:ext cx="411480" cy="411480"/>
          </a:xfrm>
          <a:prstGeom prst="rect">
            <a:avLst/>
          </a:prstGeom>
        </p:spPr>
      </p:pic>
      <p:sp>
        <p:nvSpPr>
          <p:cNvPr id="11" name="Text 5"/>
          <p:cNvSpPr/>
          <p:nvPr/>
        </p:nvSpPr>
        <p:spPr>
          <a:xfrm>
            <a:off x="4695468" y="2707481"/>
            <a:ext cx="2057876" cy="257175"/>
          </a:xfrm>
          <a:prstGeom prst="rect">
            <a:avLst/>
          </a:prstGeom>
          <a:noFill/>
          <a:ln/>
        </p:spPr>
        <p:txBody>
          <a:bodyPr wrap="none" rtlCol="0" anchor="t"/>
          <a:lstStyle/>
          <a:p>
            <a:pPr marL="0" indent="0" algn="l">
              <a:lnSpc>
                <a:spcPts val="2026"/>
              </a:lnSpc>
              <a:buNone/>
            </a:pPr>
            <a:r>
              <a:rPr lang="en-US" sz="1620" b="1" dirty="0">
                <a:solidFill>
                  <a:srgbClr val="39393C"/>
                </a:solidFill>
                <a:latin typeface="Playfair Display" pitchFamily="34" charset="0"/>
                <a:ea typeface="Playfair Display" pitchFamily="34" charset="-122"/>
                <a:cs typeface="Playfair Display" pitchFamily="34" charset="-120"/>
              </a:rPr>
              <a:t>Solid Mechanics</a:t>
            </a:r>
            <a:endParaRPr lang="en-US" sz="1620" dirty="0"/>
          </a:p>
        </p:txBody>
      </p:sp>
      <p:sp>
        <p:nvSpPr>
          <p:cNvPr id="12" name="Text 6"/>
          <p:cNvSpPr/>
          <p:nvPr/>
        </p:nvSpPr>
        <p:spPr>
          <a:xfrm>
            <a:off x="4695468" y="3063359"/>
            <a:ext cx="3872389" cy="1053465"/>
          </a:xfrm>
          <a:prstGeom prst="rect">
            <a:avLst/>
          </a:prstGeom>
          <a:noFill/>
          <a:ln/>
        </p:spPr>
        <p:txBody>
          <a:bodyPr wrap="square" rtlCol="0" anchor="t"/>
          <a:lstStyle/>
          <a:p>
            <a:pPr marL="0" indent="0" algn="l">
              <a:lnSpc>
                <a:spcPts val="2074"/>
              </a:lnSpc>
              <a:buNone/>
            </a:pPr>
            <a:r>
              <a:rPr lang="en-US" sz="1296" dirty="0">
                <a:solidFill>
                  <a:srgbClr val="39393C"/>
                </a:solidFill>
                <a:latin typeface="Open Sans" pitchFamily="34" charset="0"/>
                <a:ea typeface="Open Sans" pitchFamily="34" charset="-122"/>
                <a:cs typeface="Open Sans" pitchFamily="34" charset="-120"/>
              </a:rPr>
              <a:t>PINNs can integrate structural mechanics with other physical aspects, such as thermal effects or fluid-structure interactions, providing a unified modeling approach for multiphysics problems.</a:t>
            </a:r>
            <a:endParaRPr lang="en-US" sz="1296" dirty="0"/>
          </a:p>
        </p:txBody>
      </p:sp>
      <p:pic>
        <p:nvPicPr>
          <p:cNvPr id="13" name="Image 4" descr="preencoded.png"/>
          <p:cNvPicPr>
            <a:picLocks noChangeAspect="1"/>
          </p:cNvPicPr>
          <p:nvPr/>
        </p:nvPicPr>
        <p:blipFill>
          <a:blip r:embed="rId7"/>
          <a:stretch>
            <a:fillRect/>
          </a:stretch>
        </p:blipFill>
        <p:spPr>
          <a:xfrm>
            <a:off x="781883" y="4610695"/>
            <a:ext cx="411480" cy="411480"/>
          </a:xfrm>
          <a:prstGeom prst="rect">
            <a:avLst/>
          </a:prstGeom>
        </p:spPr>
      </p:pic>
      <p:sp>
        <p:nvSpPr>
          <p:cNvPr id="14" name="Text 7"/>
          <p:cNvSpPr/>
          <p:nvPr/>
        </p:nvSpPr>
        <p:spPr>
          <a:xfrm>
            <a:off x="576143" y="5186720"/>
            <a:ext cx="2057876" cy="257175"/>
          </a:xfrm>
          <a:prstGeom prst="rect">
            <a:avLst/>
          </a:prstGeom>
          <a:noFill/>
          <a:ln/>
        </p:spPr>
        <p:txBody>
          <a:bodyPr wrap="none" rtlCol="0" anchor="t"/>
          <a:lstStyle/>
          <a:p>
            <a:pPr marL="0" indent="0" algn="l">
              <a:lnSpc>
                <a:spcPts val="2026"/>
              </a:lnSpc>
              <a:buNone/>
            </a:pPr>
            <a:r>
              <a:rPr lang="en-US" sz="1620" b="1" dirty="0">
                <a:solidFill>
                  <a:srgbClr val="39393C"/>
                </a:solidFill>
                <a:latin typeface="Playfair Display" pitchFamily="34" charset="0"/>
                <a:ea typeface="Playfair Display" pitchFamily="34" charset="-122"/>
                <a:cs typeface="Playfair Display" pitchFamily="34" charset="-120"/>
              </a:rPr>
              <a:t>Heat Transfer</a:t>
            </a:r>
            <a:endParaRPr lang="en-US" sz="1620" dirty="0"/>
          </a:p>
        </p:txBody>
      </p:sp>
      <p:sp>
        <p:nvSpPr>
          <p:cNvPr id="15" name="Text 8"/>
          <p:cNvSpPr/>
          <p:nvPr/>
        </p:nvSpPr>
        <p:spPr>
          <a:xfrm>
            <a:off x="576143" y="5542598"/>
            <a:ext cx="3872389" cy="1053465"/>
          </a:xfrm>
          <a:prstGeom prst="rect">
            <a:avLst/>
          </a:prstGeom>
          <a:noFill/>
          <a:ln/>
        </p:spPr>
        <p:txBody>
          <a:bodyPr wrap="square" rtlCol="0" anchor="t"/>
          <a:lstStyle/>
          <a:p>
            <a:pPr marL="0" indent="0" algn="l">
              <a:lnSpc>
                <a:spcPts val="2074"/>
              </a:lnSpc>
              <a:buNone/>
            </a:pPr>
            <a:r>
              <a:rPr lang="en-US" sz="1296" dirty="0">
                <a:solidFill>
                  <a:srgbClr val="39393C"/>
                </a:solidFill>
                <a:latin typeface="Open Sans" pitchFamily="34" charset="0"/>
                <a:ea typeface="Open Sans" pitchFamily="34" charset="-122"/>
                <a:cs typeface="Open Sans" pitchFamily="34" charset="-120"/>
              </a:rPr>
              <a:t>PINNs can couple heat transfer with other physical processes, such as phase changes or chemical reactions, enabling the simulation of complex thermal-fluid-chemical systems.</a:t>
            </a:r>
            <a:endParaRPr lang="en-US" sz="1296" dirty="0"/>
          </a:p>
        </p:txBody>
      </p:sp>
      <p:pic>
        <p:nvPicPr>
          <p:cNvPr id="16" name="Image 5" descr="preencoded.png"/>
          <p:cNvPicPr>
            <a:picLocks noChangeAspect="1"/>
          </p:cNvPicPr>
          <p:nvPr/>
        </p:nvPicPr>
        <p:blipFill>
          <a:blip r:embed="rId8"/>
          <a:stretch>
            <a:fillRect/>
          </a:stretch>
        </p:blipFill>
        <p:spPr>
          <a:xfrm>
            <a:off x="4901208" y="4610695"/>
            <a:ext cx="411480" cy="411480"/>
          </a:xfrm>
          <a:prstGeom prst="rect">
            <a:avLst/>
          </a:prstGeom>
        </p:spPr>
      </p:pic>
      <p:sp>
        <p:nvSpPr>
          <p:cNvPr id="17" name="Text 9"/>
          <p:cNvSpPr/>
          <p:nvPr/>
        </p:nvSpPr>
        <p:spPr>
          <a:xfrm>
            <a:off x="4695468" y="5186720"/>
            <a:ext cx="2057876" cy="257175"/>
          </a:xfrm>
          <a:prstGeom prst="rect">
            <a:avLst/>
          </a:prstGeom>
          <a:noFill/>
          <a:ln/>
        </p:spPr>
        <p:txBody>
          <a:bodyPr wrap="none" rtlCol="0" anchor="t"/>
          <a:lstStyle/>
          <a:p>
            <a:pPr marL="0" indent="0" algn="l">
              <a:lnSpc>
                <a:spcPts val="2026"/>
              </a:lnSpc>
              <a:buNone/>
            </a:pPr>
            <a:r>
              <a:rPr lang="en-US" sz="1620" b="1" dirty="0">
                <a:solidFill>
                  <a:srgbClr val="39393C"/>
                </a:solidFill>
                <a:latin typeface="Playfair Display" pitchFamily="34" charset="0"/>
                <a:ea typeface="Playfair Display" pitchFamily="34" charset="-122"/>
                <a:cs typeface="Playfair Display" pitchFamily="34" charset="-120"/>
              </a:rPr>
              <a:t>Coupled Processes</a:t>
            </a:r>
            <a:endParaRPr lang="en-US" sz="1620" dirty="0"/>
          </a:p>
        </p:txBody>
      </p:sp>
      <p:sp>
        <p:nvSpPr>
          <p:cNvPr id="18" name="Text 10"/>
          <p:cNvSpPr/>
          <p:nvPr/>
        </p:nvSpPr>
        <p:spPr>
          <a:xfrm>
            <a:off x="4695468" y="5542598"/>
            <a:ext cx="3872389" cy="1316831"/>
          </a:xfrm>
          <a:prstGeom prst="rect">
            <a:avLst/>
          </a:prstGeom>
          <a:noFill/>
          <a:ln/>
        </p:spPr>
        <p:txBody>
          <a:bodyPr wrap="square" rtlCol="0" anchor="t"/>
          <a:lstStyle/>
          <a:p>
            <a:pPr marL="0" indent="0" algn="l">
              <a:lnSpc>
                <a:spcPts val="2074"/>
              </a:lnSpc>
              <a:buNone/>
            </a:pPr>
            <a:r>
              <a:rPr lang="en-US" sz="1296" dirty="0">
                <a:solidFill>
                  <a:srgbClr val="39393C"/>
                </a:solidFill>
                <a:latin typeface="Open Sans" pitchFamily="34" charset="0"/>
                <a:ea typeface="Open Sans" pitchFamily="34" charset="-122"/>
                <a:cs typeface="Open Sans" pitchFamily="34" charset="-120"/>
              </a:rPr>
              <a:t>PINNs can handle the interplay between multiple physical processes, such as the interaction between structural deformation and electromagnetic fields, leading to a comprehensive modeling framework.</a:t>
            </a:r>
            <a:endParaRPr lang="en-US" sz="1296" dirty="0"/>
          </a:p>
        </p:txBody>
      </p:sp>
      <p:pic>
        <p:nvPicPr>
          <p:cNvPr id="20" name="Image 1" descr="preencoded.png">
            <a:extLst>
              <a:ext uri="{FF2B5EF4-FFF2-40B4-BE49-F238E27FC236}">
                <a16:creationId xmlns:a16="http://schemas.microsoft.com/office/drawing/2014/main" id="{0D91024B-503B-5C49-9174-D1D1CF4CF5F0}"/>
              </a:ext>
            </a:extLst>
          </p:cNvPr>
          <p:cNvPicPr>
            <a:picLocks noChangeAspect="1"/>
          </p:cNvPicPr>
          <p:nvPr/>
        </p:nvPicPr>
        <p:blipFill>
          <a:blip r:embed="rId9"/>
          <a:stretch>
            <a:fillRect/>
          </a:stretch>
        </p:blipFill>
        <p:spPr>
          <a:xfrm>
            <a:off x="9342417" y="4816435"/>
            <a:ext cx="5089446" cy="29095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2358" y="1812965"/>
            <a:ext cx="5089565" cy="4603671"/>
          </a:xfrm>
          <a:prstGeom prst="rect">
            <a:avLst/>
          </a:prstGeom>
        </p:spPr>
      </p:pic>
      <p:sp>
        <p:nvSpPr>
          <p:cNvPr id="6" name="Text 2"/>
          <p:cNvSpPr/>
          <p:nvPr/>
        </p:nvSpPr>
        <p:spPr>
          <a:xfrm>
            <a:off x="555665" y="1422916"/>
            <a:ext cx="6768465"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PINNs for Uncertainty Quantification</a:t>
            </a:r>
            <a:endParaRPr lang="en-US" sz="3126" dirty="0"/>
          </a:p>
        </p:txBody>
      </p:sp>
      <p:sp>
        <p:nvSpPr>
          <p:cNvPr id="7" name="Shape 3"/>
          <p:cNvSpPr/>
          <p:nvPr/>
        </p:nvSpPr>
        <p:spPr>
          <a:xfrm>
            <a:off x="555665" y="2157174"/>
            <a:ext cx="8032671" cy="4649391"/>
          </a:xfrm>
          <a:prstGeom prst="roundRect">
            <a:avLst>
              <a:gd name="adj" fmla="val 615"/>
            </a:avLst>
          </a:prstGeom>
          <a:noFill/>
          <a:ln w="7620">
            <a:solidFill>
              <a:srgbClr val="000000">
                <a:alpha val="8000"/>
              </a:srgbClr>
            </a:solidFill>
            <a:prstDash val="solid"/>
          </a:ln>
        </p:spPr>
        <p:txBody>
          <a:bodyPr/>
          <a:lstStyle/>
          <a:p>
            <a:endParaRPr lang="en-IN"/>
          </a:p>
        </p:txBody>
      </p:sp>
      <p:sp>
        <p:nvSpPr>
          <p:cNvPr id="8" name="Shape 4"/>
          <p:cNvSpPr/>
          <p:nvPr/>
        </p:nvSpPr>
        <p:spPr>
          <a:xfrm>
            <a:off x="563285" y="2164794"/>
            <a:ext cx="8017431" cy="1222058"/>
          </a:xfrm>
          <a:prstGeom prst="rect">
            <a:avLst/>
          </a:prstGeom>
          <a:solidFill>
            <a:srgbClr val="FFFFFF">
              <a:alpha val="4000"/>
            </a:srgbClr>
          </a:solidFill>
          <a:ln/>
        </p:spPr>
        <p:txBody>
          <a:bodyPr/>
          <a:lstStyle/>
          <a:p>
            <a:endParaRPr lang="en-IN"/>
          </a:p>
        </p:txBody>
      </p:sp>
      <p:sp>
        <p:nvSpPr>
          <p:cNvPr id="9" name="Text 5"/>
          <p:cNvSpPr/>
          <p:nvPr/>
        </p:nvSpPr>
        <p:spPr>
          <a:xfrm>
            <a:off x="721995" y="2267664"/>
            <a:ext cx="3687485" cy="254079"/>
          </a:xfrm>
          <a:prstGeom prst="rect">
            <a:avLst/>
          </a:prstGeom>
          <a:noFill/>
          <a:ln/>
        </p:spPr>
        <p:txBody>
          <a:bodyPr wrap="non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Probabilistic Modeling</a:t>
            </a:r>
            <a:endParaRPr lang="en-US" sz="1250" dirty="0"/>
          </a:p>
        </p:txBody>
      </p:sp>
      <p:sp>
        <p:nvSpPr>
          <p:cNvPr id="10" name="Text 6"/>
          <p:cNvSpPr/>
          <p:nvPr/>
        </p:nvSpPr>
        <p:spPr>
          <a:xfrm>
            <a:off x="4734520" y="2267664"/>
            <a:ext cx="3687485" cy="101631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incorporate probabilistic inputs, such as random material properties or boundary conditions, to quantify the uncertainty in the model's predictions.</a:t>
            </a:r>
            <a:endParaRPr lang="en-US" sz="1250" dirty="0"/>
          </a:p>
        </p:txBody>
      </p:sp>
      <p:sp>
        <p:nvSpPr>
          <p:cNvPr id="11" name="Shape 7"/>
          <p:cNvSpPr/>
          <p:nvPr/>
        </p:nvSpPr>
        <p:spPr>
          <a:xfrm>
            <a:off x="563285" y="3386852"/>
            <a:ext cx="8017431" cy="967978"/>
          </a:xfrm>
          <a:prstGeom prst="rect">
            <a:avLst/>
          </a:prstGeom>
          <a:solidFill>
            <a:srgbClr val="000000">
              <a:alpha val="4000"/>
            </a:srgbClr>
          </a:solidFill>
          <a:ln/>
        </p:spPr>
        <p:txBody>
          <a:bodyPr/>
          <a:lstStyle/>
          <a:p>
            <a:endParaRPr lang="en-IN"/>
          </a:p>
        </p:txBody>
      </p:sp>
      <p:sp>
        <p:nvSpPr>
          <p:cNvPr id="12" name="Text 8"/>
          <p:cNvSpPr/>
          <p:nvPr/>
        </p:nvSpPr>
        <p:spPr>
          <a:xfrm>
            <a:off x="721995" y="3489722"/>
            <a:ext cx="3687485" cy="254079"/>
          </a:xfrm>
          <a:prstGeom prst="rect">
            <a:avLst/>
          </a:prstGeom>
          <a:noFill/>
          <a:ln/>
        </p:spPr>
        <p:txBody>
          <a:bodyPr wrap="non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Sensitivity Analysis</a:t>
            </a:r>
            <a:endParaRPr lang="en-US" sz="1250" dirty="0"/>
          </a:p>
        </p:txBody>
      </p:sp>
      <p:sp>
        <p:nvSpPr>
          <p:cNvPr id="13" name="Text 9"/>
          <p:cNvSpPr/>
          <p:nvPr/>
        </p:nvSpPr>
        <p:spPr>
          <a:xfrm>
            <a:off x="4734520" y="3489722"/>
            <a:ext cx="3687485" cy="76223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be used to perform sensitivity analysis, identifying the most influential parameters that drive the uncertainty in the model's outputs.</a:t>
            </a:r>
            <a:endParaRPr lang="en-US" sz="1250" dirty="0"/>
          </a:p>
        </p:txBody>
      </p:sp>
      <p:sp>
        <p:nvSpPr>
          <p:cNvPr id="14" name="Shape 10"/>
          <p:cNvSpPr/>
          <p:nvPr/>
        </p:nvSpPr>
        <p:spPr>
          <a:xfrm>
            <a:off x="563285" y="4354830"/>
            <a:ext cx="8017431" cy="1222058"/>
          </a:xfrm>
          <a:prstGeom prst="rect">
            <a:avLst/>
          </a:prstGeom>
          <a:solidFill>
            <a:srgbClr val="FFFFFF">
              <a:alpha val="4000"/>
            </a:srgbClr>
          </a:solidFill>
          <a:ln/>
        </p:spPr>
        <p:txBody>
          <a:bodyPr/>
          <a:lstStyle/>
          <a:p>
            <a:endParaRPr lang="en-IN"/>
          </a:p>
        </p:txBody>
      </p:sp>
      <p:sp>
        <p:nvSpPr>
          <p:cNvPr id="15" name="Text 11"/>
          <p:cNvSpPr/>
          <p:nvPr/>
        </p:nvSpPr>
        <p:spPr>
          <a:xfrm>
            <a:off x="721995" y="4457700"/>
            <a:ext cx="3687485" cy="254079"/>
          </a:xfrm>
          <a:prstGeom prst="rect">
            <a:avLst/>
          </a:prstGeom>
          <a:noFill/>
          <a:ln/>
        </p:spPr>
        <p:txBody>
          <a:bodyPr wrap="non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Monte Carlo Simulations</a:t>
            </a:r>
            <a:endParaRPr lang="en-US" sz="1250" dirty="0"/>
          </a:p>
        </p:txBody>
      </p:sp>
      <p:sp>
        <p:nvSpPr>
          <p:cNvPr id="16" name="Text 12"/>
          <p:cNvSpPr/>
          <p:nvPr/>
        </p:nvSpPr>
        <p:spPr>
          <a:xfrm>
            <a:off x="4734520" y="4457700"/>
            <a:ext cx="3687485" cy="101631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be efficiently integrated with Monte Carlo techniques to propagate uncertainty through the model, enabling comprehensive uncertainty quantification.</a:t>
            </a:r>
            <a:endParaRPr lang="en-US" sz="1250" dirty="0"/>
          </a:p>
        </p:txBody>
      </p:sp>
      <p:sp>
        <p:nvSpPr>
          <p:cNvPr id="17" name="Shape 13"/>
          <p:cNvSpPr/>
          <p:nvPr/>
        </p:nvSpPr>
        <p:spPr>
          <a:xfrm>
            <a:off x="563285" y="5576888"/>
            <a:ext cx="8017431" cy="1222058"/>
          </a:xfrm>
          <a:prstGeom prst="rect">
            <a:avLst/>
          </a:prstGeom>
          <a:solidFill>
            <a:srgbClr val="000000">
              <a:alpha val="4000"/>
            </a:srgbClr>
          </a:solidFill>
          <a:ln/>
        </p:spPr>
        <p:txBody>
          <a:bodyPr/>
          <a:lstStyle/>
          <a:p>
            <a:endParaRPr lang="en-IN"/>
          </a:p>
        </p:txBody>
      </p:sp>
      <p:sp>
        <p:nvSpPr>
          <p:cNvPr id="18" name="Text 14"/>
          <p:cNvSpPr/>
          <p:nvPr/>
        </p:nvSpPr>
        <p:spPr>
          <a:xfrm>
            <a:off x="721995" y="5679758"/>
            <a:ext cx="3687485" cy="254079"/>
          </a:xfrm>
          <a:prstGeom prst="rect">
            <a:avLst/>
          </a:prstGeom>
          <a:noFill/>
          <a:ln/>
        </p:spPr>
        <p:txBody>
          <a:bodyPr wrap="non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Robust Optimization</a:t>
            </a:r>
            <a:endParaRPr lang="en-US" sz="1250" dirty="0"/>
          </a:p>
        </p:txBody>
      </p:sp>
      <p:sp>
        <p:nvSpPr>
          <p:cNvPr id="19" name="Text 15"/>
          <p:cNvSpPr/>
          <p:nvPr/>
        </p:nvSpPr>
        <p:spPr>
          <a:xfrm>
            <a:off x="4734520" y="5679758"/>
            <a:ext cx="3687485" cy="101631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be leveraged in robust optimization frameworks, ensuring that the model's predictions are reliable and insensitive to uncertainties in the input parameters.</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370213"/>
          </a:xfrm>
          <a:prstGeom prst="rect">
            <a:avLst/>
          </a:prstGeom>
          <a:solidFill>
            <a:srgbClr val="F3F3F7"/>
          </a:solidFill>
          <a:ln/>
        </p:spPr>
        <p:txBody>
          <a:bodyPr/>
          <a:lstStyle/>
          <a:p>
            <a:endParaRPr lang="en-IN"/>
          </a:p>
        </p:txBody>
      </p:sp>
      <p:sp>
        <p:nvSpPr>
          <p:cNvPr id="4" name="Text 2"/>
          <p:cNvSpPr/>
          <p:nvPr/>
        </p:nvSpPr>
        <p:spPr>
          <a:xfrm>
            <a:off x="756642" y="594479"/>
            <a:ext cx="10272474" cy="675680"/>
          </a:xfrm>
          <a:prstGeom prst="rect">
            <a:avLst/>
          </a:prstGeom>
          <a:noFill/>
          <a:ln/>
        </p:spPr>
        <p:txBody>
          <a:bodyPr wrap="none" rtlCol="0" anchor="t"/>
          <a:lstStyle/>
          <a:p>
            <a:pPr marL="0" indent="0">
              <a:lnSpc>
                <a:spcPts val="5320"/>
              </a:lnSpc>
              <a:buNone/>
            </a:pPr>
            <a:r>
              <a:rPr lang="en-US" sz="4256" b="1" dirty="0">
                <a:solidFill>
                  <a:srgbClr val="101014"/>
                </a:solidFill>
                <a:latin typeface="Playfair Display" pitchFamily="34" charset="0"/>
                <a:ea typeface="Playfair Display" pitchFamily="34" charset="-122"/>
                <a:cs typeface="Playfair Display" pitchFamily="34" charset="-120"/>
              </a:rPr>
              <a:t>Applications of PINNs in Solid Mechanics</a:t>
            </a:r>
            <a:endParaRPr lang="en-US" sz="4256" dirty="0"/>
          </a:p>
        </p:txBody>
      </p:sp>
      <p:pic>
        <p:nvPicPr>
          <p:cNvPr id="5" name="Image 0" descr="preencoded.png"/>
          <p:cNvPicPr>
            <a:picLocks noChangeAspect="1"/>
          </p:cNvPicPr>
          <p:nvPr/>
        </p:nvPicPr>
        <p:blipFill>
          <a:blip r:embed="rId3"/>
          <a:stretch>
            <a:fillRect/>
          </a:stretch>
        </p:blipFill>
        <p:spPr>
          <a:xfrm>
            <a:off x="756642" y="1702475"/>
            <a:ext cx="4156234" cy="2568654"/>
          </a:xfrm>
          <a:prstGeom prst="rect">
            <a:avLst/>
          </a:prstGeom>
        </p:spPr>
      </p:pic>
      <p:sp>
        <p:nvSpPr>
          <p:cNvPr id="6" name="Text 3"/>
          <p:cNvSpPr/>
          <p:nvPr/>
        </p:nvSpPr>
        <p:spPr>
          <a:xfrm>
            <a:off x="756642" y="4541282"/>
            <a:ext cx="2702600" cy="337780"/>
          </a:xfrm>
          <a:prstGeom prst="rect">
            <a:avLst/>
          </a:prstGeom>
          <a:noFill/>
          <a:ln/>
        </p:spPr>
        <p:txBody>
          <a:bodyPr wrap="none" rtlCol="0" anchor="t"/>
          <a:lstStyle/>
          <a:p>
            <a:pPr marL="0" indent="0" algn="l">
              <a:lnSpc>
                <a:spcPts val="2660"/>
              </a:lnSpc>
              <a:buNone/>
            </a:pPr>
            <a:r>
              <a:rPr lang="en-US" sz="2128" b="1" dirty="0">
                <a:solidFill>
                  <a:srgbClr val="39393C"/>
                </a:solidFill>
                <a:latin typeface="Playfair Display" pitchFamily="34" charset="0"/>
                <a:ea typeface="Playfair Display" pitchFamily="34" charset="-122"/>
                <a:cs typeface="Playfair Display" pitchFamily="34" charset="-120"/>
              </a:rPr>
              <a:t>Structural Analysis</a:t>
            </a:r>
            <a:endParaRPr lang="en-US" sz="2128" dirty="0"/>
          </a:p>
        </p:txBody>
      </p:sp>
      <p:sp>
        <p:nvSpPr>
          <p:cNvPr id="7" name="Text 4"/>
          <p:cNvSpPr/>
          <p:nvPr/>
        </p:nvSpPr>
        <p:spPr>
          <a:xfrm>
            <a:off x="756642" y="5008721"/>
            <a:ext cx="4156234" cy="2421136"/>
          </a:xfrm>
          <a:prstGeom prst="rect">
            <a:avLst/>
          </a:prstGeom>
          <a:noFill/>
          <a:ln/>
        </p:spPr>
        <p:txBody>
          <a:bodyPr wrap="square" rtlCol="0" anchor="t"/>
          <a:lstStyle/>
          <a:p>
            <a:pPr marL="0" indent="0" algn="l">
              <a:lnSpc>
                <a:spcPts val="2724"/>
              </a:lnSpc>
              <a:buNone/>
            </a:pPr>
            <a:r>
              <a:rPr lang="en-US" sz="1702" dirty="0">
                <a:solidFill>
                  <a:srgbClr val="39393C"/>
                </a:solidFill>
                <a:latin typeface="Open Sans" pitchFamily="34" charset="0"/>
                <a:ea typeface="Open Sans" pitchFamily="34" charset="-122"/>
                <a:cs typeface="Open Sans" pitchFamily="34" charset="-120"/>
              </a:rPr>
              <a:t>PINNs can be employed to model the mechanical response of structures, including linear and nonlinear deformations, stress and strain distributions, and failure mechanisms, facilitating the design and optimization of engineering components.</a:t>
            </a:r>
            <a:endParaRPr lang="en-US" sz="1702" dirty="0"/>
          </a:p>
        </p:txBody>
      </p:sp>
      <p:pic>
        <p:nvPicPr>
          <p:cNvPr id="8" name="Image 1" descr="preencoded.png"/>
          <p:cNvPicPr>
            <a:picLocks noChangeAspect="1"/>
          </p:cNvPicPr>
          <p:nvPr/>
        </p:nvPicPr>
        <p:blipFill>
          <a:blip r:embed="rId4"/>
          <a:stretch>
            <a:fillRect/>
          </a:stretch>
        </p:blipFill>
        <p:spPr>
          <a:xfrm>
            <a:off x="5237083" y="1702475"/>
            <a:ext cx="4156234" cy="2568654"/>
          </a:xfrm>
          <a:prstGeom prst="rect">
            <a:avLst/>
          </a:prstGeom>
        </p:spPr>
      </p:pic>
      <p:sp>
        <p:nvSpPr>
          <p:cNvPr id="9" name="Text 5"/>
          <p:cNvSpPr/>
          <p:nvPr/>
        </p:nvSpPr>
        <p:spPr>
          <a:xfrm>
            <a:off x="5237083" y="4541282"/>
            <a:ext cx="2702600" cy="337780"/>
          </a:xfrm>
          <a:prstGeom prst="rect">
            <a:avLst/>
          </a:prstGeom>
          <a:noFill/>
          <a:ln/>
        </p:spPr>
        <p:txBody>
          <a:bodyPr wrap="none" rtlCol="0" anchor="t"/>
          <a:lstStyle/>
          <a:p>
            <a:pPr marL="0" indent="0" algn="l">
              <a:lnSpc>
                <a:spcPts val="2660"/>
              </a:lnSpc>
              <a:buNone/>
            </a:pPr>
            <a:r>
              <a:rPr lang="en-US" sz="2128" b="1" dirty="0">
                <a:solidFill>
                  <a:srgbClr val="39393C"/>
                </a:solidFill>
                <a:latin typeface="Playfair Display" pitchFamily="34" charset="0"/>
                <a:ea typeface="Playfair Display" pitchFamily="34" charset="-122"/>
                <a:cs typeface="Playfair Display" pitchFamily="34" charset="-120"/>
              </a:rPr>
              <a:t>Material Modeling</a:t>
            </a:r>
            <a:endParaRPr lang="en-US" sz="2128" dirty="0"/>
          </a:p>
        </p:txBody>
      </p:sp>
      <p:sp>
        <p:nvSpPr>
          <p:cNvPr id="10" name="Text 6"/>
          <p:cNvSpPr/>
          <p:nvPr/>
        </p:nvSpPr>
        <p:spPr>
          <a:xfrm>
            <a:off x="5237083" y="5008721"/>
            <a:ext cx="4156234" cy="2421136"/>
          </a:xfrm>
          <a:prstGeom prst="rect">
            <a:avLst/>
          </a:prstGeom>
          <a:noFill/>
          <a:ln/>
        </p:spPr>
        <p:txBody>
          <a:bodyPr wrap="square" rtlCol="0" anchor="t"/>
          <a:lstStyle/>
          <a:p>
            <a:pPr marL="0" indent="0" algn="l">
              <a:lnSpc>
                <a:spcPts val="2724"/>
              </a:lnSpc>
              <a:buNone/>
            </a:pPr>
            <a:r>
              <a:rPr lang="en-US" sz="1702" dirty="0">
                <a:solidFill>
                  <a:srgbClr val="39393C"/>
                </a:solidFill>
                <a:latin typeface="Open Sans" pitchFamily="34" charset="0"/>
                <a:ea typeface="Open Sans" pitchFamily="34" charset="-122"/>
                <a:cs typeface="Open Sans" pitchFamily="34" charset="-120"/>
              </a:rPr>
              <a:t>PINNs can capture the complex constitutive behavior of materials, such as plasticity, viscoelasticity, and phase transformations, enabling the development of accurate material models for a wide range of engineering applications.</a:t>
            </a:r>
            <a:endParaRPr lang="en-US" sz="1702" dirty="0"/>
          </a:p>
        </p:txBody>
      </p:sp>
      <p:pic>
        <p:nvPicPr>
          <p:cNvPr id="11" name="Image 2" descr="preencoded.png"/>
          <p:cNvPicPr>
            <a:picLocks noChangeAspect="1"/>
          </p:cNvPicPr>
          <p:nvPr/>
        </p:nvPicPr>
        <p:blipFill>
          <a:blip r:embed="rId5"/>
          <a:stretch>
            <a:fillRect/>
          </a:stretch>
        </p:blipFill>
        <p:spPr>
          <a:xfrm>
            <a:off x="9717524" y="1702475"/>
            <a:ext cx="4156234" cy="2568654"/>
          </a:xfrm>
          <a:prstGeom prst="rect">
            <a:avLst/>
          </a:prstGeom>
        </p:spPr>
      </p:pic>
      <p:sp>
        <p:nvSpPr>
          <p:cNvPr id="12" name="Text 7"/>
          <p:cNvSpPr/>
          <p:nvPr/>
        </p:nvSpPr>
        <p:spPr>
          <a:xfrm>
            <a:off x="9717524" y="4541282"/>
            <a:ext cx="2702600" cy="337780"/>
          </a:xfrm>
          <a:prstGeom prst="rect">
            <a:avLst/>
          </a:prstGeom>
          <a:noFill/>
          <a:ln/>
        </p:spPr>
        <p:txBody>
          <a:bodyPr wrap="none" rtlCol="0" anchor="t"/>
          <a:lstStyle/>
          <a:p>
            <a:pPr marL="0" indent="0" algn="l">
              <a:lnSpc>
                <a:spcPts val="2660"/>
              </a:lnSpc>
              <a:buNone/>
            </a:pPr>
            <a:r>
              <a:rPr lang="en-US" sz="2128" b="1" dirty="0">
                <a:solidFill>
                  <a:srgbClr val="39393C"/>
                </a:solidFill>
                <a:latin typeface="Playfair Display" pitchFamily="34" charset="0"/>
                <a:ea typeface="Playfair Display" pitchFamily="34" charset="-122"/>
                <a:cs typeface="Playfair Display" pitchFamily="34" charset="-120"/>
              </a:rPr>
              <a:t>Geomechanics</a:t>
            </a:r>
            <a:endParaRPr lang="en-US" sz="2128" dirty="0"/>
          </a:p>
        </p:txBody>
      </p:sp>
      <p:sp>
        <p:nvSpPr>
          <p:cNvPr id="13" name="Text 8"/>
          <p:cNvSpPr/>
          <p:nvPr/>
        </p:nvSpPr>
        <p:spPr>
          <a:xfrm>
            <a:off x="9717524" y="5008721"/>
            <a:ext cx="4156234" cy="2767013"/>
          </a:xfrm>
          <a:prstGeom prst="rect">
            <a:avLst/>
          </a:prstGeom>
          <a:noFill/>
          <a:ln/>
        </p:spPr>
        <p:txBody>
          <a:bodyPr wrap="square" rtlCol="0" anchor="t"/>
          <a:lstStyle/>
          <a:p>
            <a:pPr marL="0" indent="0" algn="l">
              <a:lnSpc>
                <a:spcPts val="2724"/>
              </a:lnSpc>
              <a:buNone/>
            </a:pPr>
            <a:r>
              <a:rPr lang="en-US" sz="1702" dirty="0">
                <a:solidFill>
                  <a:srgbClr val="39393C"/>
                </a:solidFill>
                <a:latin typeface="Open Sans" pitchFamily="34" charset="0"/>
                <a:ea typeface="Open Sans" pitchFamily="34" charset="-122"/>
                <a:cs typeface="Open Sans" pitchFamily="34" charset="-120"/>
              </a:rPr>
              <a:t>PINNs can be applied to model the behavior of geological materials, including soil and rock, allowing for the simulation of phenomena like subsidence, fracture propagation, and fluid-solid interactions in the context of energy, mining, and infrastructure engineering.</a:t>
            </a:r>
            <a:endParaRPr lang="en-US" sz="170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sp>
        <p:nvSpPr>
          <p:cNvPr id="4" name="Text 2"/>
          <p:cNvSpPr/>
          <p:nvPr/>
        </p:nvSpPr>
        <p:spPr>
          <a:xfrm>
            <a:off x="719495" y="689372"/>
            <a:ext cx="9778246" cy="623411"/>
          </a:xfrm>
          <a:prstGeom prst="rect">
            <a:avLst/>
          </a:prstGeom>
          <a:noFill/>
          <a:ln/>
        </p:spPr>
        <p:txBody>
          <a:bodyPr wrap="none" rtlCol="0" anchor="t"/>
          <a:lstStyle/>
          <a:p>
            <a:pPr marL="0" indent="0">
              <a:lnSpc>
                <a:spcPts val="4909"/>
              </a:lnSpc>
              <a:buNone/>
            </a:pPr>
            <a:r>
              <a:rPr lang="en-US" sz="3927" b="1" dirty="0">
                <a:solidFill>
                  <a:srgbClr val="101014"/>
                </a:solidFill>
                <a:latin typeface="Playfair Display" pitchFamily="34" charset="0"/>
                <a:ea typeface="Playfair Display" pitchFamily="34" charset="-122"/>
                <a:cs typeface="Playfair Display" pitchFamily="34" charset="-120"/>
              </a:rPr>
              <a:t>Illustrative Examples of PINN Applications</a:t>
            </a:r>
            <a:endParaRPr lang="en-US" sz="3927" dirty="0"/>
          </a:p>
        </p:txBody>
      </p:sp>
      <p:pic>
        <p:nvPicPr>
          <p:cNvPr id="5" name="Image 0" descr="preencoded.png"/>
          <p:cNvPicPr>
            <a:picLocks noChangeAspect="1"/>
          </p:cNvPicPr>
          <p:nvPr/>
        </p:nvPicPr>
        <p:blipFill>
          <a:blip r:embed="rId3"/>
          <a:stretch>
            <a:fillRect/>
          </a:stretch>
        </p:blipFill>
        <p:spPr>
          <a:xfrm>
            <a:off x="719495" y="1711762"/>
            <a:ext cx="4197548" cy="2594253"/>
          </a:xfrm>
          <a:prstGeom prst="rect">
            <a:avLst/>
          </a:prstGeom>
        </p:spPr>
      </p:pic>
      <p:sp>
        <p:nvSpPr>
          <p:cNvPr id="6" name="Text 3"/>
          <p:cNvSpPr/>
          <p:nvPr/>
        </p:nvSpPr>
        <p:spPr>
          <a:xfrm>
            <a:off x="719495" y="4555331"/>
            <a:ext cx="2493526" cy="311587"/>
          </a:xfrm>
          <a:prstGeom prst="rect">
            <a:avLst/>
          </a:prstGeom>
          <a:noFill/>
          <a:ln/>
        </p:spPr>
        <p:txBody>
          <a:bodyPr wrap="none" rtlCol="0" anchor="t"/>
          <a:lstStyle/>
          <a:p>
            <a:pPr marL="0" indent="0" algn="l">
              <a:lnSpc>
                <a:spcPts val="2454"/>
              </a:lnSpc>
              <a:buNone/>
            </a:pPr>
            <a:r>
              <a:rPr lang="en-US" sz="1963" b="1" dirty="0">
                <a:solidFill>
                  <a:srgbClr val="39393C"/>
                </a:solidFill>
                <a:latin typeface="Playfair Display" pitchFamily="34" charset="0"/>
                <a:ea typeface="Playfair Display" pitchFamily="34" charset="-122"/>
                <a:cs typeface="Playfair Display" pitchFamily="34" charset="-120"/>
              </a:rPr>
              <a:t>Fluid Dynamics</a:t>
            </a:r>
            <a:endParaRPr lang="en-US" sz="1963" dirty="0"/>
          </a:p>
        </p:txBody>
      </p:sp>
      <p:sp>
        <p:nvSpPr>
          <p:cNvPr id="7" name="Text 4"/>
          <p:cNvSpPr/>
          <p:nvPr/>
        </p:nvSpPr>
        <p:spPr>
          <a:xfrm>
            <a:off x="719495" y="4986576"/>
            <a:ext cx="4197548" cy="2553652"/>
          </a:xfrm>
          <a:prstGeom prst="rect">
            <a:avLst/>
          </a:prstGeom>
          <a:noFill/>
          <a:ln/>
        </p:spPr>
        <p:txBody>
          <a:bodyPr wrap="square" rtlCol="0" anchor="t"/>
          <a:lstStyle/>
          <a:p>
            <a:pPr marL="0" indent="0" algn="l">
              <a:lnSpc>
                <a:spcPts val="2513"/>
              </a:lnSpc>
              <a:buNone/>
            </a:pPr>
            <a:r>
              <a:rPr lang="en-US" sz="1571" dirty="0">
                <a:solidFill>
                  <a:srgbClr val="39393C"/>
                </a:solidFill>
                <a:latin typeface="Open Sans" pitchFamily="34" charset="0"/>
                <a:ea typeface="Open Sans" pitchFamily="34" charset="-122"/>
                <a:cs typeface="Open Sans" pitchFamily="34" charset="-120"/>
              </a:rPr>
              <a:t>PINNs have been successfully applied to solve complex fluid dynamics problems, such as modeling the flow around an airfoil or the dynamics of a turbulent wake. By incorporating the Navier-Stokes equations and boundary conditions, PINNs can predict the velocity, pressure, and other relevant flow variables with high accuracy.</a:t>
            </a:r>
            <a:endParaRPr lang="en-US" sz="1571" dirty="0"/>
          </a:p>
        </p:txBody>
      </p:sp>
      <p:pic>
        <p:nvPicPr>
          <p:cNvPr id="8" name="Image 1" descr="preencoded.png"/>
          <p:cNvPicPr>
            <a:picLocks noChangeAspect="1"/>
          </p:cNvPicPr>
          <p:nvPr/>
        </p:nvPicPr>
        <p:blipFill>
          <a:blip r:embed="rId4"/>
          <a:stretch>
            <a:fillRect/>
          </a:stretch>
        </p:blipFill>
        <p:spPr>
          <a:xfrm>
            <a:off x="5216247" y="1711762"/>
            <a:ext cx="4197668" cy="2594253"/>
          </a:xfrm>
          <a:prstGeom prst="rect">
            <a:avLst/>
          </a:prstGeom>
        </p:spPr>
      </p:pic>
      <p:sp>
        <p:nvSpPr>
          <p:cNvPr id="9" name="Text 5"/>
          <p:cNvSpPr/>
          <p:nvPr/>
        </p:nvSpPr>
        <p:spPr>
          <a:xfrm>
            <a:off x="5216247" y="4555331"/>
            <a:ext cx="2493526" cy="311587"/>
          </a:xfrm>
          <a:prstGeom prst="rect">
            <a:avLst/>
          </a:prstGeom>
          <a:noFill/>
          <a:ln/>
        </p:spPr>
        <p:txBody>
          <a:bodyPr wrap="none" rtlCol="0" anchor="t"/>
          <a:lstStyle/>
          <a:p>
            <a:pPr marL="0" indent="0" algn="l">
              <a:lnSpc>
                <a:spcPts val="2454"/>
              </a:lnSpc>
              <a:buNone/>
            </a:pPr>
            <a:r>
              <a:rPr lang="en-US" sz="1963" b="1" dirty="0">
                <a:solidFill>
                  <a:srgbClr val="39393C"/>
                </a:solidFill>
                <a:latin typeface="Playfair Display" pitchFamily="34" charset="0"/>
                <a:ea typeface="Playfair Display" pitchFamily="34" charset="-122"/>
                <a:cs typeface="Playfair Display" pitchFamily="34" charset="-120"/>
              </a:rPr>
              <a:t>Heat Transfer</a:t>
            </a:r>
            <a:endParaRPr lang="en-US" sz="1963" dirty="0"/>
          </a:p>
        </p:txBody>
      </p:sp>
      <p:sp>
        <p:nvSpPr>
          <p:cNvPr id="10" name="Text 6"/>
          <p:cNvSpPr/>
          <p:nvPr/>
        </p:nvSpPr>
        <p:spPr>
          <a:xfrm>
            <a:off x="5216247" y="4986576"/>
            <a:ext cx="4197668" cy="2553652"/>
          </a:xfrm>
          <a:prstGeom prst="rect">
            <a:avLst/>
          </a:prstGeom>
          <a:noFill/>
          <a:ln/>
        </p:spPr>
        <p:txBody>
          <a:bodyPr wrap="square" rtlCol="0" anchor="t"/>
          <a:lstStyle/>
          <a:p>
            <a:pPr marL="0" indent="0" algn="l">
              <a:lnSpc>
                <a:spcPts val="2513"/>
              </a:lnSpc>
              <a:buNone/>
            </a:pPr>
            <a:r>
              <a:rPr lang="en-US" sz="1571" dirty="0">
                <a:solidFill>
                  <a:srgbClr val="39393C"/>
                </a:solidFill>
                <a:latin typeface="Open Sans" pitchFamily="34" charset="0"/>
                <a:ea typeface="Open Sans" pitchFamily="34" charset="-122"/>
                <a:cs typeface="Open Sans" pitchFamily="34" charset="-120"/>
              </a:rPr>
              <a:t>PINNs have demonstrated their capabilities in solving heat transfer problems, such as modeling the temperature distribution in a solid object or the heat flux across a solid-fluid interface. The integration of the governing heat transfer equations and boundary conditions allows PINNs to capture the complex thermal phenomena accurately.</a:t>
            </a:r>
            <a:endParaRPr lang="en-US" sz="1571" dirty="0"/>
          </a:p>
        </p:txBody>
      </p:sp>
      <p:pic>
        <p:nvPicPr>
          <p:cNvPr id="11" name="Image 2" descr="preencoded.png"/>
          <p:cNvPicPr>
            <a:picLocks noChangeAspect="1"/>
          </p:cNvPicPr>
          <p:nvPr/>
        </p:nvPicPr>
        <p:blipFill>
          <a:blip r:embed="rId4"/>
          <a:stretch>
            <a:fillRect/>
          </a:stretch>
        </p:blipFill>
        <p:spPr>
          <a:xfrm>
            <a:off x="9713119" y="1711762"/>
            <a:ext cx="4197668" cy="2594253"/>
          </a:xfrm>
          <a:prstGeom prst="rect">
            <a:avLst/>
          </a:prstGeom>
        </p:spPr>
      </p:pic>
      <p:sp>
        <p:nvSpPr>
          <p:cNvPr id="12" name="Text 7"/>
          <p:cNvSpPr/>
          <p:nvPr/>
        </p:nvSpPr>
        <p:spPr>
          <a:xfrm>
            <a:off x="9713119" y="4555331"/>
            <a:ext cx="2493526" cy="311587"/>
          </a:xfrm>
          <a:prstGeom prst="rect">
            <a:avLst/>
          </a:prstGeom>
          <a:noFill/>
          <a:ln/>
        </p:spPr>
        <p:txBody>
          <a:bodyPr wrap="none" rtlCol="0" anchor="t"/>
          <a:lstStyle/>
          <a:p>
            <a:pPr marL="0" indent="0" algn="l">
              <a:lnSpc>
                <a:spcPts val="2454"/>
              </a:lnSpc>
              <a:buNone/>
            </a:pPr>
            <a:r>
              <a:rPr lang="en-US" sz="1963" b="1" dirty="0">
                <a:solidFill>
                  <a:srgbClr val="39393C"/>
                </a:solidFill>
                <a:latin typeface="Playfair Display" pitchFamily="34" charset="0"/>
                <a:ea typeface="Playfair Display" pitchFamily="34" charset="-122"/>
                <a:cs typeface="Playfair Display" pitchFamily="34" charset="-120"/>
              </a:rPr>
              <a:t>Structural Mechanics</a:t>
            </a:r>
            <a:endParaRPr lang="en-US" sz="1963" dirty="0"/>
          </a:p>
        </p:txBody>
      </p:sp>
      <p:sp>
        <p:nvSpPr>
          <p:cNvPr id="13" name="Text 8"/>
          <p:cNvSpPr/>
          <p:nvPr/>
        </p:nvSpPr>
        <p:spPr>
          <a:xfrm>
            <a:off x="9713119" y="4986576"/>
            <a:ext cx="4197668" cy="2553652"/>
          </a:xfrm>
          <a:prstGeom prst="rect">
            <a:avLst/>
          </a:prstGeom>
          <a:noFill/>
          <a:ln/>
        </p:spPr>
        <p:txBody>
          <a:bodyPr wrap="square" rtlCol="0" anchor="t"/>
          <a:lstStyle/>
          <a:p>
            <a:pPr marL="0" indent="0" algn="l">
              <a:lnSpc>
                <a:spcPts val="2513"/>
              </a:lnSpc>
              <a:buNone/>
            </a:pPr>
            <a:r>
              <a:rPr lang="en-US" sz="1571" dirty="0">
                <a:solidFill>
                  <a:srgbClr val="39393C"/>
                </a:solidFill>
                <a:latin typeface="Open Sans" pitchFamily="34" charset="0"/>
                <a:ea typeface="Open Sans" pitchFamily="34" charset="-122"/>
                <a:cs typeface="Open Sans" pitchFamily="34" charset="-120"/>
              </a:rPr>
              <a:t>PINNs have been applied to tackle problems in structural mechanics, such as predicting the deformation and stresses in a loaded structure. By incorporating the relevant constitutive laws and boundary conditions, PINNs can provide reliable solutions that satisfy the physical constraints of the problem.</a:t>
            </a:r>
            <a:endParaRPr lang="en-US" sz="157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285167"/>
          </a:xfrm>
          <a:prstGeom prst="rect">
            <a:avLst/>
          </a:prstGeom>
        </p:spPr>
      </p:pic>
      <p:sp>
        <p:nvSpPr>
          <p:cNvPr id="5" name="Text 2"/>
          <p:cNvSpPr/>
          <p:nvPr/>
        </p:nvSpPr>
        <p:spPr>
          <a:xfrm>
            <a:off x="1270873" y="2924770"/>
            <a:ext cx="9864090" cy="571262"/>
          </a:xfrm>
          <a:prstGeom prst="rect">
            <a:avLst/>
          </a:prstGeom>
          <a:noFill/>
          <a:ln/>
        </p:spPr>
        <p:txBody>
          <a:bodyPr wrap="none" rtlCol="0" anchor="t"/>
          <a:lstStyle/>
          <a:p>
            <a:pPr marL="0" indent="0">
              <a:lnSpc>
                <a:spcPts val="4498"/>
              </a:lnSpc>
              <a:buNone/>
            </a:pPr>
            <a:r>
              <a:rPr lang="en-US" sz="3599" b="1" dirty="0">
                <a:solidFill>
                  <a:srgbClr val="101014"/>
                </a:solidFill>
                <a:latin typeface="Playfair Display" pitchFamily="34" charset="0"/>
                <a:ea typeface="Playfair Display" pitchFamily="34" charset="-122"/>
                <a:cs typeface="Playfair Display" pitchFamily="34" charset="-120"/>
              </a:rPr>
              <a:t>Comparison to Traditional Numerical Methods</a:t>
            </a:r>
            <a:endParaRPr lang="en-US" sz="3599" dirty="0"/>
          </a:p>
        </p:txBody>
      </p:sp>
      <p:sp>
        <p:nvSpPr>
          <p:cNvPr id="6" name="Shape 3"/>
          <p:cNvSpPr/>
          <p:nvPr/>
        </p:nvSpPr>
        <p:spPr>
          <a:xfrm>
            <a:off x="1270873" y="3770233"/>
            <a:ext cx="12088654" cy="3819763"/>
          </a:xfrm>
          <a:prstGeom prst="roundRect">
            <a:avLst>
              <a:gd name="adj" fmla="val 861"/>
            </a:avLst>
          </a:prstGeom>
          <a:noFill/>
          <a:ln w="7620">
            <a:solidFill>
              <a:srgbClr val="000000">
                <a:alpha val="8000"/>
              </a:srgbClr>
            </a:solidFill>
            <a:prstDash val="solid"/>
          </a:ln>
        </p:spPr>
        <p:txBody>
          <a:bodyPr/>
          <a:lstStyle/>
          <a:p>
            <a:endParaRPr lang="en-IN"/>
          </a:p>
        </p:txBody>
      </p:sp>
      <p:sp>
        <p:nvSpPr>
          <p:cNvPr id="7" name="Shape 4"/>
          <p:cNvSpPr/>
          <p:nvPr/>
        </p:nvSpPr>
        <p:spPr>
          <a:xfrm>
            <a:off x="422459" y="3708499"/>
            <a:ext cx="12073414" cy="526971"/>
          </a:xfrm>
          <a:prstGeom prst="rect">
            <a:avLst/>
          </a:prstGeom>
          <a:solidFill>
            <a:srgbClr val="FFFFFF">
              <a:alpha val="4000"/>
            </a:srgbClr>
          </a:solidFill>
          <a:ln/>
        </p:spPr>
        <p:txBody>
          <a:bodyPr/>
          <a:lstStyle/>
          <a:p>
            <a:endParaRPr lang="en-IN" b="1" dirty="0"/>
          </a:p>
        </p:txBody>
      </p:sp>
      <p:sp>
        <p:nvSpPr>
          <p:cNvPr id="8" name="Text 5"/>
          <p:cNvSpPr/>
          <p:nvPr/>
        </p:nvSpPr>
        <p:spPr>
          <a:xfrm>
            <a:off x="1461254" y="3895130"/>
            <a:ext cx="5667375" cy="292418"/>
          </a:xfrm>
          <a:prstGeom prst="rect">
            <a:avLst/>
          </a:prstGeom>
          <a:noFill/>
          <a:ln/>
        </p:spPr>
        <p:txBody>
          <a:bodyPr wrap="none" rtlCol="0" anchor="t"/>
          <a:lstStyle/>
          <a:p>
            <a:pPr marL="0" indent="0" algn="ctr">
              <a:lnSpc>
                <a:spcPts val="2303"/>
              </a:lnSpc>
              <a:buNone/>
            </a:pPr>
            <a:r>
              <a:rPr lang="en-US" sz="1440" b="1" dirty="0">
                <a:solidFill>
                  <a:srgbClr val="39393C"/>
                </a:solidFill>
                <a:latin typeface="Open Sans" pitchFamily="34" charset="0"/>
                <a:ea typeface="Open Sans" pitchFamily="34" charset="-122"/>
                <a:cs typeface="Open Sans" pitchFamily="34" charset="-120"/>
              </a:rPr>
              <a:t>Numerical Methods</a:t>
            </a:r>
            <a:endParaRPr lang="en-US" sz="1440" b="1" dirty="0"/>
          </a:p>
        </p:txBody>
      </p:sp>
      <p:sp>
        <p:nvSpPr>
          <p:cNvPr id="9" name="Text 6"/>
          <p:cNvSpPr/>
          <p:nvPr/>
        </p:nvSpPr>
        <p:spPr>
          <a:xfrm>
            <a:off x="7501771" y="3895130"/>
            <a:ext cx="5667375" cy="292418"/>
          </a:xfrm>
          <a:prstGeom prst="rect">
            <a:avLst/>
          </a:prstGeom>
          <a:noFill/>
          <a:ln/>
        </p:spPr>
        <p:txBody>
          <a:bodyPr wrap="none" rtlCol="0" anchor="t"/>
          <a:lstStyle/>
          <a:p>
            <a:pPr marL="0" indent="0" algn="ctr">
              <a:lnSpc>
                <a:spcPts val="2303"/>
              </a:lnSpc>
              <a:buNone/>
            </a:pPr>
            <a:r>
              <a:rPr lang="en-US" sz="1440" b="1" dirty="0">
                <a:solidFill>
                  <a:srgbClr val="39393C"/>
                </a:solidFill>
                <a:latin typeface="Open Sans" pitchFamily="34" charset="0"/>
                <a:ea typeface="Open Sans" pitchFamily="34" charset="-122"/>
                <a:cs typeface="Open Sans" pitchFamily="34" charset="-120"/>
              </a:rPr>
              <a:t>PINNs</a:t>
            </a:r>
            <a:endParaRPr lang="en-US" sz="1440" b="1" dirty="0"/>
          </a:p>
        </p:txBody>
      </p:sp>
      <p:sp>
        <p:nvSpPr>
          <p:cNvPr id="10" name="Shape 7"/>
          <p:cNvSpPr/>
          <p:nvPr/>
        </p:nvSpPr>
        <p:spPr>
          <a:xfrm>
            <a:off x="1278493" y="4304824"/>
            <a:ext cx="12073414" cy="819388"/>
          </a:xfrm>
          <a:prstGeom prst="rect">
            <a:avLst/>
          </a:prstGeom>
          <a:solidFill>
            <a:srgbClr val="000000">
              <a:alpha val="4000"/>
            </a:srgbClr>
          </a:solidFill>
          <a:ln/>
        </p:spPr>
        <p:txBody>
          <a:bodyPr/>
          <a:lstStyle/>
          <a:p>
            <a:endParaRPr lang="en-IN"/>
          </a:p>
        </p:txBody>
      </p:sp>
      <p:sp>
        <p:nvSpPr>
          <p:cNvPr id="11" name="Text 8"/>
          <p:cNvSpPr/>
          <p:nvPr/>
        </p:nvSpPr>
        <p:spPr>
          <a:xfrm>
            <a:off x="1461254" y="4422100"/>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Rely on discretization of the domain and numerical approximation of derivatives</a:t>
            </a:r>
            <a:endParaRPr lang="en-US" sz="1440" dirty="0"/>
          </a:p>
        </p:txBody>
      </p:sp>
      <p:sp>
        <p:nvSpPr>
          <p:cNvPr id="12" name="Text 9"/>
          <p:cNvSpPr/>
          <p:nvPr/>
        </p:nvSpPr>
        <p:spPr>
          <a:xfrm>
            <a:off x="7501771" y="4422100"/>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Utilize continuous neural networks to learn the underlying solutions</a:t>
            </a:r>
            <a:endParaRPr lang="en-US" sz="1440" dirty="0"/>
          </a:p>
        </p:txBody>
      </p:sp>
      <p:sp>
        <p:nvSpPr>
          <p:cNvPr id="13" name="Shape 10"/>
          <p:cNvSpPr/>
          <p:nvPr/>
        </p:nvSpPr>
        <p:spPr>
          <a:xfrm>
            <a:off x="1278493" y="5124212"/>
            <a:ext cx="12073414" cy="819388"/>
          </a:xfrm>
          <a:prstGeom prst="rect">
            <a:avLst/>
          </a:prstGeom>
          <a:solidFill>
            <a:srgbClr val="FFFFFF">
              <a:alpha val="4000"/>
            </a:srgbClr>
          </a:solidFill>
          <a:ln/>
        </p:spPr>
        <p:txBody>
          <a:bodyPr/>
          <a:lstStyle/>
          <a:p>
            <a:endParaRPr lang="en-IN"/>
          </a:p>
        </p:txBody>
      </p:sp>
      <p:sp>
        <p:nvSpPr>
          <p:cNvPr id="14" name="Text 11"/>
          <p:cNvSpPr/>
          <p:nvPr/>
        </p:nvSpPr>
        <p:spPr>
          <a:xfrm>
            <a:off x="1461254" y="5241488"/>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Often require extensive computational resources, especially for complex geometries or high-dimensional problems</a:t>
            </a:r>
            <a:endParaRPr lang="en-US" sz="1440" dirty="0"/>
          </a:p>
        </p:txBody>
      </p:sp>
      <p:sp>
        <p:nvSpPr>
          <p:cNvPr id="15" name="Text 12"/>
          <p:cNvSpPr/>
          <p:nvPr/>
        </p:nvSpPr>
        <p:spPr>
          <a:xfrm>
            <a:off x="7501771" y="5241488"/>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Can be more computationally efficient, especially for high-dimensional and complex problems</a:t>
            </a:r>
            <a:endParaRPr lang="en-US" sz="1440" dirty="0"/>
          </a:p>
        </p:txBody>
      </p:sp>
      <p:sp>
        <p:nvSpPr>
          <p:cNvPr id="16" name="Shape 13"/>
          <p:cNvSpPr/>
          <p:nvPr/>
        </p:nvSpPr>
        <p:spPr>
          <a:xfrm>
            <a:off x="1278493" y="5943600"/>
            <a:ext cx="12073414" cy="819388"/>
          </a:xfrm>
          <a:prstGeom prst="rect">
            <a:avLst/>
          </a:prstGeom>
          <a:solidFill>
            <a:srgbClr val="000000">
              <a:alpha val="4000"/>
            </a:srgbClr>
          </a:solidFill>
          <a:ln/>
        </p:spPr>
        <p:txBody>
          <a:bodyPr/>
          <a:lstStyle/>
          <a:p>
            <a:endParaRPr lang="en-IN"/>
          </a:p>
        </p:txBody>
      </p:sp>
      <p:sp>
        <p:nvSpPr>
          <p:cNvPr id="17" name="Text 14"/>
          <p:cNvSpPr/>
          <p:nvPr/>
        </p:nvSpPr>
        <p:spPr>
          <a:xfrm>
            <a:off x="1461254" y="6060877"/>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Require explicit specification of boundary conditions and initial conditions</a:t>
            </a:r>
            <a:endParaRPr lang="en-US" sz="1440" dirty="0"/>
          </a:p>
        </p:txBody>
      </p:sp>
      <p:sp>
        <p:nvSpPr>
          <p:cNvPr id="18" name="Text 15"/>
          <p:cNvSpPr/>
          <p:nvPr/>
        </p:nvSpPr>
        <p:spPr>
          <a:xfrm>
            <a:off x="7501771" y="6060877"/>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Can automatically incorporate boundary and initial conditions into the neural network architecture</a:t>
            </a:r>
            <a:endParaRPr lang="en-US" sz="1440" dirty="0"/>
          </a:p>
        </p:txBody>
      </p:sp>
      <p:sp>
        <p:nvSpPr>
          <p:cNvPr id="19" name="Shape 16"/>
          <p:cNvSpPr/>
          <p:nvPr/>
        </p:nvSpPr>
        <p:spPr>
          <a:xfrm>
            <a:off x="1278493" y="6762988"/>
            <a:ext cx="12073414" cy="819388"/>
          </a:xfrm>
          <a:prstGeom prst="rect">
            <a:avLst/>
          </a:prstGeom>
          <a:solidFill>
            <a:srgbClr val="FFFFFF">
              <a:alpha val="4000"/>
            </a:srgbClr>
          </a:solidFill>
          <a:ln/>
        </p:spPr>
        <p:txBody>
          <a:bodyPr/>
          <a:lstStyle/>
          <a:p>
            <a:endParaRPr lang="en-IN"/>
          </a:p>
        </p:txBody>
      </p:sp>
      <p:sp>
        <p:nvSpPr>
          <p:cNvPr id="20" name="Text 17"/>
          <p:cNvSpPr/>
          <p:nvPr/>
        </p:nvSpPr>
        <p:spPr>
          <a:xfrm>
            <a:off x="1461254" y="6880265"/>
            <a:ext cx="5667375" cy="292418"/>
          </a:xfrm>
          <a:prstGeom prst="rect">
            <a:avLst/>
          </a:prstGeom>
          <a:noFill/>
          <a:ln/>
        </p:spPr>
        <p:txBody>
          <a:bodyPr wrap="non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May struggle with generalization to unseen scenarios</a:t>
            </a:r>
            <a:endParaRPr lang="en-US" sz="1440" dirty="0"/>
          </a:p>
        </p:txBody>
      </p:sp>
      <p:sp>
        <p:nvSpPr>
          <p:cNvPr id="21" name="Text 18"/>
          <p:cNvSpPr/>
          <p:nvPr/>
        </p:nvSpPr>
        <p:spPr>
          <a:xfrm>
            <a:off x="7501771" y="6880265"/>
            <a:ext cx="5667375" cy="584835"/>
          </a:xfrm>
          <a:prstGeom prst="rect">
            <a:avLst/>
          </a:prstGeom>
          <a:noFill/>
          <a:ln/>
        </p:spPr>
        <p:txBody>
          <a:bodyPr wrap="square" rtlCol="0" anchor="t"/>
          <a:lstStyle/>
          <a:p>
            <a:pPr marL="0" indent="0">
              <a:lnSpc>
                <a:spcPts val="2303"/>
              </a:lnSpc>
              <a:buNone/>
            </a:pPr>
            <a:r>
              <a:rPr lang="en-US" sz="1440" dirty="0">
                <a:solidFill>
                  <a:srgbClr val="39393C"/>
                </a:solidFill>
                <a:latin typeface="Open Sans" pitchFamily="34" charset="0"/>
                <a:ea typeface="Open Sans" pitchFamily="34" charset="-122"/>
                <a:cs typeface="Open Sans" pitchFamily="34" charset="-120"/>
              </a:rPr>
              <a:t>Can potentially generalize better by learning the underlying physical principles</a:t>
            </a:r>
            <a:endParaRPr lang="en-US" sz="144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C36FB4B6-49A0-199E-790D-B75DC6602A1E}"/>
              </a:ext>
            </a:extLst>
          </p:cNvPr>
          <p:cNvSpPr/>
          <p:nvPr/>
        </p:nvSpPr>
        <p:spPr>
          <a:xfrm>
            <a:off x="0" y="0"/>
            <a:ext cx="14630400" cy="8229600"/>
          </a:xfrm>
          <a:prstGeom prst="rect">
            <a:avLst/>
          </a:prstGeom>
          <a:solidFill>
            <a:srgbClr val="0C0C0E"/>
          </a:solidFill>
          <a:ln/>
        </p:spPr>
        <p:txBody>
          <a:bodyPr/>
          <a:lstStyle/>
          <a:p>
            <a:endParaRPr lang="en-IN"/>
          </a:p>
        </p:txBody>
      </p:sp>
      <p:sp>
        <p:nvSpPr>
          <p:cNvPr id="3" name="Shape 1">
            <a:extLst>
              <a:ext uri="{FF2B5EF4-FFF2-40B4-BE49-F238E27FC236}">
                <a16:creationId xmlns:a16="http://schemas.microsoft.com/office/drawing/2014/main" id="{B70135E3-B8AB-E3DA-C21F-4DF15DC67547}"/>
              </a:ext>
            </a:extLst>
          </p:cNvPr>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a:extLst>
              <a:ext uri="{FF2B5EF4-FFF2-40B4-BE49-F238E27FC236}">
                <a16:creationId xmlns:a16="http://schemas.microsoft.com/office/drawing/2014/main" id="{88B0D5E3-2EB8-688E-0268-A2736DE6A696}"/>
              </a:ext>
            </a:extLst>
          </p:cNvPr>
          <p:cNvPicPr>
            <a:picLocks noChangeAspect="1"/>
          </p:cNvPicPr>
          <p:nvPr/>
        </p:nvPicPr>
        <p:blipFill>
          <a:blip r:embed="rId2"/>
          <a:stretch>
            <a:fillRect/>
          </a:stretch>
        </p:blipFill>
        <p:spPr>
          <a:xfrm>
            <a:off x="9144000" y="0"/>
            <a:ext cx="5486400" cy="8229600"/>
          </a:xfrm>
          <a:prstGeom prst="rect">
            <a:avLst/>
          </a:prstGeom>
        </p:spPr>
      </p:pic>
      <p:sp>
        <p:nvSpPr>
          <p:cNvPr id="5" name="Text 2">
            <a:extLst>
              <a:ext uri="{FF2B5EF4-FFF2-40B4-BE49-F238E27FC236}">
                <a16:creationId xmlns:a16="http://schemas.microsoft.com/office/drawing/2014/main" id="{4E3317F2-EFB5-EA48-EA7E-1666A14B935C}"/>
              </a:ext>
            </a:extLst>
          </p:cNvPr>
          <p:cNvSpPr/>
          <p:nvPr/>
        </p:nvSpPr>
        <p:spPr>
          <a:xfrm>
            <a:off x="1337429" y="416719"/>
            <a:ext cx="6627971"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Motivation and Advantages of PINNs</a:t>
            </a:r>
            <a:endParaRPr lang="en-US" sz="3126" dirty="0"/>
          </a:p>
        </p:txBody>
      </p:sp>
      <p:sp>
        <p:nvSpPr>
          <p:cNvPr id="6" name="Shape 3">
            <a:extLst>
              <a:ext uri="{FF2B5EF4-FFF2-40B4-BE49-F238E27FC236}">
                <a16:creationId xmlns:a16="http://schemas.microsoft.com/office/drawing/2014/main" id="{78EEC3BE-497E-86D7-B511-427DCBC93EC3}"/>
              </a:ext>
            </a:extLst>
          </p:cNvPr>
          <p:cNvSpPr/>
          <p:nvPr/>
        </p:nvSpPr>
        <p:spPr>
          <a:xfrm>
            <a:off x="555665" y="1329035"/>
            <a:ext cx="357188" cy="357188"/>
          </a:xfrm>
          <a:prstGeom prst="roundRect">
            <a:avLst>
              <a:gd name="adj" fmla="val 8001"/>
            </a:avLst>
          </a:prstGeom>
          <a:solidFill>
            <a:srgbClr val="E0E0EC"/>
          </a:solidFill>
          <a:ln/>
        </p:spPr>
        <p:txBody>
          <a:bodyPr/>
          <a:lstStyle/>
          <a:p>
            <a:endParaRPr lang="en-IN"/>
          </a:p>
        </p:txBody>
      </p:sp>
      <p:sp>
        <p:nvSpPr>
          <p:cNvPr id="7" name="Text 4">
            <a:extLst>
              <a:ext uri="{FF2B5EF4-FFF2-40B4-BE49-F238E27FC236}">
                <a16:creationId xmlns:a16="http://schemas.microsoft.com/office/drawing/2014/main" id="{6FB05FE1-922F-5119-B992-CDA5C9C9EBDB}"/>
              </a:ext>
            </a:extLst>
          </p:cNvPr>
          <p:cNvSpPr/>
          <p:nvPr/>
        </p:nvSpPr>
        <p:spPr>
          <a:xfrm>
            <a:off x="688658" y="1388566"/>
            <a:ext cx="91202"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1</a:t>
            </a:r>
            <a:endParaRPr lang="en-US" sz="1875" dirty="0"/>
          </a:p>
        </p:txBody>
      </p:sp>
      <p:sp>
        <p:nvSpPr>
          <p:cNvPr id="8" name="Text 5">
            <a:extLst>
              <a:ext uri="{FF2B5EF4-FFF2-40B4-BE49-F238E27FC236}">
                <a16:creationId xmlns:a16="http://schemas.microsoft.com/office/drawing/2014/main" id="{3D35E163-C7A7-3B50-4C1E-B85A4A9DA9D5}"/>
              </a:ext>
            </a:extLst>
          </p:cNvPr>
          <p:cNvSpPr/>
          <p:nvPr/>
        </p:nvSpPr>
        <p:spPr>
          <a:xfrm>
            <a:off x="1071563" y="1329035"/>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Improved Accuracy</a:t>
            </a:r>
            <a:endParaRPr lang="en-US" sz="1563" dirty="0"/>
          </a:p>
        </p:txBody>
      </p:sp>
      <p:sp>
        <p:nvSpPr>
          <p:cNvPr id="9" name="Text 6">
            <a:extLst>
              <a:ext uri="{FF2B5EF4-FFF2-40B4-BE49-F238E27FC236}">
                <a16:creationId xmlns:a16="http://schemas.microsoft.com/office/drawing/2014/main" id="{376733A8-CE2F-BA90-1920-A886B637D920}"/>
              </a:ext>
            </a:extLst>
          </p:cNvPr>
          <p:cNvSpPr/>
          <p:nvPr/>
        </p:nvSpPr>
        <p:spPr>
          <a:xfrm>
            <a:off x="1071563" y="1577042"/>
            <a:ext cx="3421142"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By incorporating physical constraints, PINNs can provide more accurate predictions compared to standard data-driven models, especially in scenarios with limited data or complex, noisy environments.</a:t>
            </a:r>
            <a:endParaRPr lang="en-US" sz="1250" dirty="0"/>
          </a:p>
        </p:txBody>
      </p:sp>
      <p:sp>
        <p:nvSpPr>
          <p:cNvPr id="10" name="Shape 7">
            <a:extLst>
              <a:ext uri="{FF2B5EF4-FFF2-40B4-BE49-F238E27FC236}">
                <a16:creationId xmlns:a16="http://schemas.microsoft.com/office/drawing/2014/main" id="{A3A05C15-07AB-1A6A-2C8D-D32A32092C0D}"/>
              </a:ext>
            </a:extLst>
          </p:cNvPr>
          <p:cNvSpPr/>
          <p:nvPr/>
        </p:nvSpPr>
        <p:spPr>
          <a:xfrm>
            <a:off x="4767143" y="1427347"/>
            <a:ext cx="357188" cy="357188"/>
          </a:xfrm>
          <a:prstGeom prst="roundRect">
            <a:avLst>
              <a:gd name="adj" fmla="val 8001"/>
            </a:avLst>
          </a:prstGeom>
          <a:solidFill>
            <a:srgbClr val="E0E0EC"/>
          </a:solidFill>
          <a:ln/>
        </p:spPr>
        <p:txBody>
          <a:bodyPr/>
          <a:lstStyle/>
          <a:p>
            <a:endParaRPr lang="en-IN"/>
          </a:p>
        </p:txBody>
      </p:sp>
      <p:sp>
        <p:nvSpPr>
          <p:cNvPr id="11" name="Text 8">
            <a:extLst>
              <a:ext uri="{FF2B5EF4-FFF2-40B4-BE49-F238E27FC236}">
                <a16:creationId xmlns:a16="http://schemas.microsoft.com/office/drawing/2014/main" id="{14528A26-0489-3BB6-11DE-BDF408B98FAC}"/>
              </a:ext>
            </a:extLst>
          </p:cNvPr>
          <p:cNvSpPr/>
          <p:nvPr/>
        </p:nvSpPr>
        <p:spPr>
          <a:xfrm>
            <a:off x="4883467" y="1486878"/>
            <a:ext cx="124539"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2</a:t>
            </a:r>
            <a:endParaRPr lang="en-US" sz="1875" dirty="0"/>
          </a:p>
        </p:txBody>
      </p:sp>
      <p:sp>
        <p:nvSpPr>
          <p:cNvPr id="12" name="Text 9">
            <a:extLst>
              <a:ext uri="{FF2B5EF4-FFF2-40B4-BE49-F238E27FC236}">
                <a16:creationId xmlns:a16="http://schemas.microsoft.com/office/drawing/2014/main" id="{0EE12F1A-7FCC-4277-9C82-DDE77743C2FE}"/>
              </a:ext>
            </a:extLst>
          </p:cNvPr>
          <p:cNvSpPr/>
          <p:nvPr/>
        </p:nvSpPr>
        <p:spPr>
          <a:xfrm>
            <a:off x="5283040" y="1427347"/>
            <a:ext cx="2369820"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Enhanced Interpretability</a:t>
            </a:r>
            <a:endParaRPr lang="en-US" sz="1563" dirty="0"/>
          </a:p>
        </p:txBody>
      </p:sp>
      <p:sp>
        <p:nvSpPr>
          <p:cNvPr id="13" name="Text 10">
            <a:extLst>
              <a:ext uri="{FF2B5EF4-FFF2-40B4-BE49-F238E27FC236}">
                <a16:creationId xmlns:a16="http://schemas.microsoft.com/office/drawing/2014/main" id="{35525C3D-1A05-F498-F0DE-AD3EC25EB190}"/>
              </a:ext>
            </a:extLst>
          </p:cNvPr>
          <p:cNvSpPr/>
          <p:nvPr/>
        </p:nvSpPr>
        <p:spPr>
          <a:xfrm>
            <a:off x="5283040" y="1686223"/>
            <a:ext cx="3421142"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The explicit inclusion of physical laws in the neural network architecture allows for better interpretability of the model's behavior and decisions, providing valuable insights into the underlying physical processes.</a:t>
            </a:r>
            <a:endParaRPr lang="en-US" sz="1250" dirty="0"/>
          </a:p>
        </p:txBody>
      </p:sp>
      <p:sp>
        <p:nvSpPr>
          <p:cNvPr id="14" name="Shape 11">
            <a:extLst>
              <a:ext uri="{FF2B5EF4-FFF2-40B4-BE49-F238E27FC236}">
                <a16:creationId xmlns:a16="http://schemas.microsoft.com/office/drawing/2014/main" id="{CEE7AFC1-A263-C855-1AA8-5490B1DBAC2D}"/>
              </a:ext>
            </a:extLst>
          </p:cNvPr>
          <p:cNvSpPr/>
          <p:nvPr/>
        </p:nvSpPr>
        <p:spPr>
          <a:xfrm>
            <a:off x="555665" y="3650746"/>
            <a:ext cx="357188" cy="357188"/>
          </a:xfrm>
          <a:prstGeom prst="roundRect">
            <a:avLst>
              <a:gd name="adj" fmla="val 8001"/>
            </a:avLst>
          </a:prstGeom>
          <a:solidFill>
            <a:srgbClr val="E0E0EC"/>
          </a:solidFill>
          <a:ln/>
        </p:spPr>
        <p:txBody>
          <a:bodyPr/>
          <a:lstStyle/>
          <a:p>
            <a:endParaRPr lang="en-IN"/>
          </a:p>
        </p:txBody>
      </p:sp>
      <p:sp>
        <p:nvSpPr>
          <p:cNvPr id="15" name="Text 12">
            <a:extLst>
              <a:ext uri="{FF2B5EF4-FFF2-40B4-BE49-F238E27FC236}">
                <a16:creationId xmlns:a16="http://schemas.microsoft.com/office/drawing/2014/main" id="{E56C9623-3FD6-F323-60C7-E0471A7095A4}"/>
              </a:ext>
            </a:extLst>
          </p:cNvPr>
          <p:cNvSpPr/>
          <p:nvPr/>
        </p:nvSpPr>
        <p:spPr>
          <a:xfrm>
            <a:off x="676156" y="3710277"/>
            <a:ext cx="116205"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3</a:t>
            </a:r>
            <a:endParaRPr lang="en-US" sz="1875" dirty="0"/>
          </a:p>
        </p:txBody>
      </p:sp>
      <p:sp>
        <p:nvSpPr>
          <p:cNvPr id="16" name="Text 13">
            <a:extLst>
              <a:ext uri="{FF2B5EF4-FFF2-40B4-BE49-F238E27FC236}">
                <a16:creationId xmlns:a16="http://schemas.microsoft.com/office/drawing/2014/main" id="{12715C22-5031-14B1-702F-50CB14EB902A}"/>
              </a:ext>
            </a:extLst>
          </p:cNvPr>
          <p:cNvSpPr/>
          <p:nvPr/>
        </p:nvSpPr>
        <p:spPr>
          <a:xfrm>
            <a:off x="1071563" y="3650746"/>
            <a:ext cx="2672715"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Reduced Computational Cost</a:t>
            </a:r>
            <a:endParaRPr lang="en-US" sz="1563" dirty="0"/>
          </a:p>
        </p:txBody>
      </p:sp>
      <p:sp>
        <p:nvSpPr>
          <p:cNvPr id="17" name="Text 14">
            <a:extLst>
              <a:ext uri="{FF2B5EF4-FFF2-40B4-BE49-F238E27FC236}">
                <a16:creationId xmlns:a16="http://schemas.microsoft.com/office/drawing/2014/main" id="{E3130A13-8D1B-FC46-F3A6-536C36E78468}"/>
              </a:ext>
            </a:extLst>
          </p:cNvPr>
          <p:cNvSpPr/>
          <p:nvPr/>
        </p:nvSpPr>
        <p:spPr>
          <a:xfrm>
            <a:off x="1071563" y="3904416"/>
            <a:ext cx="3421142"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significantly reduce the computational resources required for model training and inference, as they leverage the inherent structure of the physical system being studied.</a:t>
            </a:r>
            <a:endParaRPr lang="en-US" sz="1250" dirty="0"/>
          </a:p>
        </p:txBody>
      </p:sp>
      <p:sp>
        <p:nvSpPr>
          <p:cNvPr id="18" name="Shape 15">
            <a:extLst>
              <a:ext uri="{FF2B5EF4-FFF2-40B4-BE49-F238E27FC236}">
                <a16:creationId xmlns:a16="http://schemas.microsoft.com/office/drawing/2014/main" id="{B0854B19-26A9-B3D0-375A-3FACEA41EBE8}"/>
              </a:ext>
            </a:extLst>
          </p:cNvPr>
          <p:cNvSpPr/>
          <p:nvPr/>
        </p:nvSpPr>
        <p:spPr>
          <a:xfrm>
            <a:off x="4767143" y="3650746"/>
            <a:ext cx="357188" cy="357188"/>
          </a:xfrm>
          <a:prstGeom prst="roundRect">
            <a:avLst>
              <a:gd name="adj" fmla="val 8001"/>
            </a:avLst>
          </a:prstGeom>
          <a:solidFill>
            <a:srgbClr val="E0E0EC"/>
          </a:solidFill>
          <a:ln/>
        </p:spPr>
        <p:txBody>
          <a:bodyPr/>
          <a:lstStyle/>
          <a:p>
            <a:endParaRPr lang="en-IN"/>
          </a:p>
        </p:txBody>
      </p:sp>
      <p:sp>
        <p:nvSpPr>
          <p:cNvPr id="19" name="Text 16">
            <a:extLst>
              <a:ext uri="{FF2B5EF4-FFF2-40B4-BE49-F238E27FC236}">
                <a16:creationId xmlns:a16="http://schemas.microsoft.com/office/drawing/2014/main" id="{692A5D97-F713-133E-F44B-0F67746A4E53}"/>
              </a:ext>
            </a:extLst>
          </p:cNvPr>
          <p:cNvSpPr/>
          <p:nvPr/>
        </p:nvSpPr>
        <p:spPr>
          <a:xfrm>
            <a:off x="4882871" y="3710277"/>
            <a:ext cx="125730"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4</a:t>
            </a:r>
            <a:endParaRPr lang="en-US" sz="1875" dirty="0"/>
          </a:p>
        </p:txBody>
      </p:sp>
      <p:sp>
        <p:nvSpPr>
          <p:cNvPr id="20" name="Text 17">
            <a:extLst>
              <a:ext uri="{FF2B5EF4-FFF2-40B4-BE49-F238E27FC236}">
                <a16:creationId xmlns:a16="http://schemas.microsoft.com/office/drawing/2014/main" id="{2BC8EA9E-A307-0B87-BBD4-DD552CE5DB55}"/>
              </a:ext>
            </a:extLst>
          </p:cNvPr>
          <p:cNvSpPr/>
          <p:nvPr/>
        </p:nvSpPr>
        <p:spPr>
          <a:xfrm>
            <a:off x="5283040" y="3650746"/>
            <a:ext cx="2485072"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Generalization Capabilities</a:t>
            </a:r>
            <a:endParaRPr lang="en-US" sz="1563" dirty="0"/>
          </a:p>
        </p:txBody>
      </p:sp>
      <p:sp>
        <p:nvSpPr>
          <p:cNvPr id="21" name="Text 18">
            <a:extLst>
              <a:ext uri="{FF2B5EF4-FFF2-40B4-BE49-F238E27FC236}">
                <a16:creationId xmlns:a16="http://schemas.microsoft.com/office/drawing/2014/main" id="{E54EA784-7B49-0EED-B434-CEBB5A60E847}"/>
              </a:ext>
            </a:extLst>
          </p:cNvPr>
          <p:cNvSpPr/>
          <p:nvPr/>
        </p:nvSpPr>
        <p:spPr>
          <a:xfrm>
            <a:off x="5283040" y="3948402"/>
            <a:ext cx="3421142"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are more adept at generalizing to new scenarios beyond the training data, as they can adapt to different physical conditions and parameters based on the embedded physical knowledge.</a:t>
            </a:r>
            <a:endParaRPr lang="en-US" sz="1250" dirty="0"/>
          </a:p>
        </p:txBody>
      </p:sp>
      <p:sp>
        <p:nvSpPr>
          <p:cNvPr id="22" name="Shape 11">
            <a:extLst>
              <a:ext uri="{FF2B5EF4-FFF2-40B4-BE49-F238E27FC236}">
                <a16:creationId xmlns:a16="http://schemas.microsoft.com/office/drawing/2014/main" id="{05962D87-EB45-8BC9-D5DD-8DAC965DE981}"/>
              </a:ext>
            </a:extLst>
          </p:cNvPr>
          <p:cNvSpPr/>
          <p:nvPr/>
        </p:nvSpPr>
        <p:spPr>
          <a:xfrm>
            <a:off x="555665" y="5632686"/>
            <a:ext cx="357188" cy="357188"/>
          </a:xfrm>
          <a:prstGeom prst="roundRect">
            <a:avLst>
              <a:gd name="adj" fmla="val 8001"/>
            </a:avLst>
          </a:prstGeom>
          <a:solidFill>
            <a:srgbClr val="E0E0EC"/>
          </a:solidFill>
          <a:ln/>
        </p:spPr>
        <p:txBody>
          <a:bodyPr/>
          <a:lstStyle/>
          <a:p>
            <a:endParaRPr lang="en-IN"/>
          </a:p>
        </p:txBody>
      </p:sp>
      <p:sp>
        <p:nvSpPr>
          <p:cNvPr id="23" name="Text 12">
            <a:extLst>
              <a:ext uri="{FF2B5EF4-FFF2-40B4-BE49-F238E27FC236}">
                <a16:creationId xmlns:a16="http://schemas.microsoft.com/office/drawing/2014/main" id="{CA98B874-EA6B-3F2F-D471-700290B9C569}"/>
              </a:ext>
            </a:extLst>
          </p:cNvPr>
          <p:cNvSpPr/>
          <p:nvPr/>
        </p:nvSpPr>
        <p:spPr>
          <a:xfrm>
            <a:off x="676156" y="5692217"/>
            <a:ext cx="116205"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rPr>
              <a:t>5</a:t>
            </a:r>
            <a:endParaRPr lang="en-US" sz="1875" dirty="0"/>
          </a:p>
        </p:txBody>
      </p:sp>
      <p:sp>
        <p:nvSpPr>
          <p:cNvPr id="24" name="Text 3">
            <a:extLst>
              <a:ext uri="{FF2B5EF4-FFF2-40B4-BE49-F238E27FC236}">
                <a16:creationId xmlns:a16="http://schemas.microsoft.com/office/drawing/2014/main" id="{F45CCA62-3A06-F2D5-6A84-357AA2E71EF7}"/>
              </a:ext>
            </a:extLst>
          </p:cNvPr>
          <p:cNvSpPr/>
          <p:nvPr/>
        </p:nvSpPr>
        <p:spPr>
          <a:xfrm>
            <a:off x="1062550" y="5576012"/>
            <a:ext cx="3858101" cy="354330"/>
          </a:xfrm>
          <a:prstGeom prst="rect">
            <a:avLst/>
          </a:prstGeom>
          <a:noFill/>
          <a:ln/>
        </p:spPr>
        <p:txBody>
          <a:bodyPr wrap="none" rtlCol="0" anchor="t"/>
          <a:lstStyle/>
          <a:p>
            <a:pPr marL="0" indent="0">
              <a:lnSpc>
                <a:spcPts val="2791"/>
              </a:lnSpc>
              <a:buNone/>
            </a:pPr>
            <a:r>
              <a:rPr lang="en-US" sz="1560" b="1" dirty="0">
                <a:solidFill>
                  <a:srgbClr val="101014"/>
                </a:solidFill>
                <a:latin typeface="Playfair Display" pitchFamily="34" charset="0"/>
                <a:ea typeface="Playfair Display" pitchFamily="34" charset="-122"/>
                <a:cs typeface="Playfair Display" pitchFamily="34" charset="-120"/>
              </a:rPr>
              <a:t>Overcoming Data Limitations</a:t>
            </a:r>
            <a:endParaRPr lang="en-US" sz="1560" dirty="0"/>
          </a:p>
        </p:txBody>
      </p:sp>
      <p:sp>
        <p:nvSpPr>
          <p:cNvPr id="25" name="Text 4">
            <a:extLst>
              <a:ext uri="{FF2B5EF4-FFF2-40B4-BE49-F238E27FC236}">
                <a16:creationId xmlns:a16="http://schemas.microsoft.com/office/drawing/2014/main" id="{66827BA6-959A-7047-2F5B-3CE37BE27E7E}"/>
              </a:ext>
            </a:extLst>
          </p:cNvPr>
          <p:cNvSpPr/>
          <p:nvPr/>
        </p:nvSpPr>
        <p:spPr>
          <a:xfrm>
            <a:off x="1062550" y="5930342"/>
            <a:ext cx="3978116" cy="3266123"/>
          </a:xfrm>
          <a:prstGeom prst="rect">
            <a:avLst/>
          </a:prstGeom>
          <a:noFill/>
          <a:ln/>
        </p:spPr>
        <p:txBody>
          <a:bodyPr wrap="square" rtlCol="0" anchor="t"/>
          <a:lstStyle/>
          <a:p>
            <a:pPr marL="0" indent="0">
              <a:lnSpc>
                <a:spcPct val="150000"/>
              </a:lnSpc>
              <a:buNone/>
            </a:pPr>
            <a:r>
              <a:rPr lang="en-US" sz="1250" dirty="0">
                <a:solidFill>
                  <a:srgbClr val="39393C"/>
                </a:solidFill>
                <a:latin typeface="Open Sans" pitchFamily="34" charset="0"/>
                <a:ea typeface="Open Sans" pitchFamily="34" charset="-122"/>
                <a:cs typeface="Open Sans" pitchFamily="34" charset="-120"/>
              </a:rPr>
              <a:t>Traditional machine learning models often require large datasets to achieve accurate predictions. PINNs, on the other hand, can leverage the underlying physical laws to reduce the reliance on extensive training data, making them particularly useful in domains where data is scarce or expensive to obtain.</a:t>
            </a:r>
          </a:p>
        </p:txBody>
      </p:sp>
    </p:spTree>
    <p:extLst>
      <p:ext uri="{BB962C8B-B14F-4D97-AF65-F5344CB8AC3E}">
        <p14:creationId xmlns:p14="http://schemas.microsoft.com/office/powerpoint/2010/main" val="428701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2477" y="3196590"/>
            <a:ext cx="5089327" cy="1836420"/>
          </a:xfrm>
          <a:prstGeom prst="rect">
            <a:avLst/>
          </a:prstGeom>
        </p:spPr>
      </p:pic>
      <p:sp>
        <p:nvSpPr>
          <p:cNvPr id="6" name="Text 2"/>
          <p:cNvSpPr/>
          <p:nvPr/>
        </p:nvSpPr>
        <p:spPr>
          <a:xfrm>
            <a:off x="555665" y="518610"/>
            <a:ext cx="6689884"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Challenges and Limitations of PINNs</a:t>
            </a:r>
            <a:endParaRPr lang="en-US" sz="3126" dirty="0"/>
          </a:p>
        </p:txBody>
      </p:sp>
      <p:pic>
        <p:nvPicPr>
          <p:cNvPr id="7" name="Image 2" descr="preencoded.png"/>
          <p:cNvPicPr>
            <a:picLocks noChangeAspect="1"/>
          </p:cNvPicPr>
          <p:nvPr/>
        </p:nvPicPr>
        <p:blipFill>
          <a:blip r:embed="rId5"/>
          <a:stretch>
            <a:fillRect/>
          </a:stretch>
        </p:blipFill>
        <p:spPr>
          <a:xfrm>
            <a:off x="555665" y="1179467"/>
            <a:ext cx="793790" cy="1422916"/>
          </a:xfrm>
          <a:prstGeom prst="rect">
            <a:avLst/>
          </a:prstGeom>
        </p:spPr>
      </p:pic>
      <p:sp>
        <p:nvSpPr>
          <p:cNvPr id="8" name="Text 3"/>
          <p:cNvSpPr/>
          <p:nvPr/>
        </p:nvSpPr>
        <p:spPr>
          <a:xfrm>
            <a:off x="1587579" y="1338177"/>
            <a:ext cx="2841308"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Sensitivity to Hyperparameters</a:t>
            </a:r>
            <a:endParaRPr lang="en-US" sz="1563" dirty="0"/>
          </a:p>
        </p:txBody>
      </p:sp>
      <p:sp>
        <p:nvSpPr>
          <p:cNvPr id="9" name="Text 4"/>
          <p:cNvSpPr/>
          <p:nvPr/>
        </p:nvSpPr>
        <p:spPr>
          <a:xfrm>
            <a:off x="1587579" y="1681434"/>
            <a:ext cx="7000756" cy="762238"/>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PINNs can be sensitive to the choice of hyperparameters, such as the network architecture, learning rate, and the weighting of the different loss terms. Careful tuning and optimization of these hyperparameters are often required to achieve optimal performance.</a:t>
            </a:r>
            <a:endParaRPr lang="en-US" sz="1250" dirty="0"/>
          </a:p>
        </p:txBody>
      </p:sp>
      <p:pic>
        <p:nvPicPr>
          <p:cNvPr id="10" name="Image 3" descr="preencoded.png"/>
          <p:cNvPicPr>
            <a:picLocks noChangeAspect="1"/>
          </p:cNvPicPr>
          <p:nvPr/>
        </p:nvPicPr>
        <p:blipFill>
          <a:blip r:embed="rId6"/>
          <a:stretch>
            <a:fillRect/>
          </a:stretch>
        </p:blipFill>
        <p:spPr>
          <a:xfrm>
            <a:off x="555665" y="2602383"/>
            <a:ext cx="793790" cy="1676995"/>
          </a:xfrm>
          <a:prstGeom prst="rect">
            <a:avLst/>
          </a:prstGeom>
        </p:spPr>
      </p:pic>
      <p:sp>
        <p:nvSpPr>
          <p:cNvPr id="11" name="Text 5"/>
          <p:cNvSpPr/>
          <p:nvPr/>
        </p:nvSpPr>
        <p:spPr>
          <a:xfrm>
            <a:off x="1587579" y="2761093"/>
            <a:ext cx="2183368"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Computational Expense</a:t>
            </a:r>
            <a:endParaRPr lang="en-US" sz="1563" dirty="0"/>
          </a:p>
        </p:txBody>
      </p:sp>
      <p:sp>
        <p:nvSpPr>
          <p:cNvPr id="12" name="Text 6"/>
          <p:cNvSpPr/>
          <p:nvPr/>
        </p:nvSpPr>
        <p:spPr>
          <a:xfrm>
            <a:off x="1587579" y="3104350"/>
            <a:ext cx="7000756" cy="1016318"/>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The process of training a PINN can be computationally intensive, especially for complex physical problems with a large number of input variables and constraints. Efficient optimization techniques and hardware acceleration are often necessary to make PINNs scalable and practical for real-world applications.</a:t>
            </a:r>
            <a:endParaRPr lang="en-US" sz="1250" dirty="0"/>
          </a:p>
        </p:txBody>
      </p:sp>
      <p:pic>
        <p:nvPicPr>
          <p:cNvPr id="13" name="Image 4" descr="preencoded.png"/>
          <p:cNvPicPr>
            <a:picLocks noChangeAspect="1"/>
          </p:cNvPicPr>
          <p:nvPr/>
        </p:nvPicPr>
        <p:blipFill>
          <a:blip r:embed="rId7"/>
          <a:stretch>
            <a:fillRect/>
          </a:stretch>
        </p:blipFill>
        <p:spPr>
          <a:xfrm>
            <a:off x="555665" y="4279378"/>
            <a:ext cx="793790" cy="1676995"/>
          </a:xfrm>
          <a:prstGeom prst="rect">
            <a:avLst/>
          </a:prstGeom>
        </p:spPr>
      </p:pic>
      <p:sp>
        <p:nvSpPr>
          <p:cNvPr id="14" name="Text 7"/>
          <p:cNvSpPr/>
          <p:nvPr/>
        </p:nvSpPr>
        <p:spPr>
          <a:xfrm>
            <a:off x="1587579" y="4438089"/>
            <a:ext cx="2396966" cy="248007"/>
          </a:xfrm>
          <a:prstGeom prst="rect">
            <a:avLst/>
          </a:prstGeom>
          <a:noFill/>
          <a:ln/>
        </p:spPr>
        <p:txBody>
          <a:bodyPr wrap="none" rtlCol="0" anchor="t"/>
          <a:lstStyle/>
          <a:p>
            <a:pPr marL="0" indent="0" algn="l">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Generalization Challenges</a:t>
            </a:r>
            <a:endParaRPr lang="en-US" sz="1563" dirty="0"/>
          </a:p>
        </p:txBody>
      </p:sp>
      <p:sp>
        <p:nvSpPr>
          <p:cNvPr id="15" name="Text 8"/>
          <p:cNvSpPr/>
          <p:nvPr/>
        </p:nvSpPr>
        <p:spPr>
          <a:xfrm>
            <a:off x="1587579" y="4781346"/>
            <a:ext cx="7000756" cy="1016318"/>
          </a:xfrm>
          <a:prstGeom prst="rect">
            <a:avLst/>
          </a:prstGeom>
          <a:noFill/>
          <a:ln/>
        </p:spPr>
        <p:txBody>
          <a:bodyPr wrap="square" rtlCol="0" anchor="t"/>
          <a:lstStyle/>
          <a:p>
            <a:pPr marL="0" indent="0" algn="l">
              <a:lnSpc>
                <a:spcPts val="2000"/>
              </a:lnSpc>
              <a:buNone/>
            </a:pPr>
            <a:r>
              <a:rPr lang="en-US" sz="1250" dirty="0">
                <a:solidFill>
                  <a:srgbClr val="39393C"/>
                </a:solidFill>
                <a:latin typeface="Open Sans" pitchFamily="34" charset="0"/>
                <a:ea typeface="Open Sans" pitchFamily="34" charset="-122"/>
                <a:cs typeface="Open Sans" pitchFamily="34" charset="-120"/>
              </a:rPr>
              <a:t>While PINNs can improve generalization compared to traditional data-driven approaches, they may still face challenges in extrapolating to scenarios significantly different from the training data. Ongoing research focuses on developing strategies to enhance the generalization capabilities of PINNs.</a:t>
            </a:r>
            <a:endParaRPr lang="en-US" sz="1250" dirty="0"/>
          </a:p>
        </p:txBody>
      </p:sp>
      <p:pic>
        <p:nvPicPr>
          <p:cNvPr id="16" name="Image 4" descr="preencoded.png">
            <a:extLst>
              <a:ext uri="{FF2B5EF4-FFF2-40B4-BE49-F238E27FC236}">
                <a16:creationId xmlns:a16="http://schemas.microsoft.com/office/drawing/2014/main" id="{58AF23A8-F78B-6341-E86A-98ADB52EA64B}"/>
              </a:ext>
            </a:extLst>
          </p:cNvPr>
          <p:cNvPicPr>
            <a:picLocks noChangeAspect="1"/>
          </p:cNvPicPr>
          <p:nvPr/>
        </p:nvPicPr>
        <p:blipFill>
          <a:blip r:embed="rId7"/>
          <a:stretch>
            <a:fillRect/>
          </a:stretch>
        </p:blipFill>
        <p:spPr>
          <a:xfrm>
            <a:off x="555665" y="5956373"/>
            <a:ext cx="793790" cy="1676995"/>
          </a:xfrm>
          <a:prstGeom prst="rect">
            <a:avLst/>
          </a:prstGeom>
        </p:spPr>
      </p:pic>
      <p:sp>
        <p:nvSpPr>
          <p:cNvPr id="18" name="Text 13">
            <a:extLst>
              <a:ext uri="{FF2B5EF4-FFF2-40B4-BE49-F238E27FC236}">
                <a16:creationId xmlns:a16="http://schemas.microsoft.com/office/drawing/2014/main" id="{2B93D003-15E8-139C-F516-11DF3AABEEBA}"/>
              </a:ext>
            </a:extLst>
          </p:cNvPr>
          <p:cNvSpPr/>
          <p:nvPr/>
        </p:nvSpPr>
        <p:spPr>
          <a:xfrm>
            <a:off x="1587579" y="6071506"/>
            <a:ext cx="3122176"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Interpretability and Explainability</a:t>
            </a:r>
            <a:endParaRPr lang="en-US" sz="1563" dirty="0"/>
          </a:p>
        </p:txBody>
      </p:sp>
      <p:sp>
        <p:nvSpPr>
          <p:cNvPr id="19" name="Text 14">
            <a:extLst>
              <a:ext uri="{FF2B5EF4-FFF2-40B4-BE49-F238E27FC236}">
                <a16:creationId xmlns:a16="http://schemas.microsoft.com/office/drawing/2014/main" id="{F1269A8B-695F-25C8-2312-8AB5FF7D99FC}"/>
              </a:ext>
            </a:extLst>
          </p:cNvPr>
          <p:cNvSpPr/>
          <p:nvPr/>
        </p:nvSpPr>
        <p:spPr>
          <a:xfrm>
            <a:off x="1587578" y="6451793"/>
            <a:ext cx="6889671" cy="1524476"/>
          </a:xfrm>
          <a:prstGeom prst="rect">
            <a:avLst/>
          </a:prstGeom>
          <a:noFill/>
          <a:ln/>
        </p:spPr>
        <p:txBody>
          <a:bodyPr wrap="square" rtlCol="0" anchor="t"/>
          <a:lstStyle/>
          <a:p>
            <a:pPr marL="0" indent="0">
              <a:lnSpc>
                <a:spcPct val="150000"/>
              </a:lnSpc>
              <a:buNone/>
            </a:pPr>
            <a:r>
              <a:rPr lang="en-US" sz="1250" dirty="0">
                <a:solidFill>
                  <a:srgbClr val="39393C"/>
                </a:solidFill>
                <a:latin typeface="Open Sans" pitchFamily="34" charset="0"/>
                <a:ea typeface="Open Sans" pitchFamily="34" charset="-122"/>
                <a:cs typeface="Open Sans" pitchFamily="34" charset="-120"/>
              </a:rPr>
              <a:t>While PINNs offer improved interpretability compared to traditional data-driven models, further research is needed to enhance the explainability of their predictions and to provide a deeper understanding of the learned physical relationships.</a:t>
            </a:r>
            <a:endParaRPr lang="en-US" sz="1250" dirty="0"/>
          </a:p>
        </p:txBody>
      </p:sp>
      <p:sp>
        <p:nvSpPr>
          <p:cNvPr id="20" name="Rectangle 19">
            <a:extLst>
              <a:ext uri="{FF2B5EF4-FFF2-40B4-BE49-F238E27FC236}">
                <a16:creationId xmlns:a16="http://schemas.microsoft.com/office/drawing/2014/main" id="{DCBBBC0E-74FD-6A2C-D98C-14CCD13F8FA0}"/>
              </a:ext>
            </a:extLst>
          </p:cNvPr>
          <p:cNvSpPr/>
          <p:nvPr/>
        </p:nvSpPr>
        <p:spPr>
          <a:xfrm>
            <a:off x="723900" y="6608121"/>
            <a:ext cx="466725" cy="447675"/>
          </a:xfrm>
          <a:prstGeom prst="rect">
            <a:avLst/>
          </a:prstGeom>
          <a:solidFill>
            <a:srgbClr val="E0E0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a:t>
            </a:r>
            <a:endParaRPr lang="en-IN" sz="2400"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DFB877E-72F1-D55D-2E89-EA91D78CE15B}"/>
              </a:ext>
            </a:extLst>
          </p:cNvPr>
          <p:cNvSpPr/>
          <p:nvPr/>
        </p:nvSpPr>
        <p:spPr>
          <a:xfrm>
            <a:off x="0" y="0"/>
            <a:ext cx="14630400" cy="8229600"/>
          </a:xfrm>
          <a:prstGeom prst="rect">
            <a:avLst/>
          </a:prstGeom>
          <a:solidFill>
            <a:srgbClr val="F3F3F7"/>
          </a:solidFill>
          <a:ln/>
        </p:spPr>
        <p:txBody>
          <a:bodyPr/>
          <a:lstStyle/>
          <a:p>
            <a:endParaRPr lang="en-IN" dirty="0"/>
          </a:p>
        </p:txBody>
      </p:sp>
      <p:sp>
        <p:nvSpPr>
          <p:cNvPr id="3" name="Text 2">
            <a:extLst>
              <a:ext uri="{FF2B5EF4-FFF2-40B4-BE49-F238E27FC236}">
                <a16:creationId xmlns:a16="http://schemas.microsoft.com/office/drawing/2014/main" id="{5010F933-7B3D-95CE-F01B-39DA06E72376}"/>
              </a:ext>
            </a:extLst>
          </p:cNvPr>
          <p:cNvSpPr/>
          <p:nvPr/>
        </p:nvSpPr>
        <p:spPr>
          <a:xfrm>
            <a:off x="4052054" y="2463939"/>
            <a:ext cx="6526292" cy="534648"/>
          </a:xfrm>
          <a:prstGeom prst="rect">
            <a:avLst/>
          </a:prstGeom>
          <a:noFill/>
          <a:ln/>
        </p:spPr>
        <p:txBody>
          <a:bodyPr wrap="none" rtlCol="0" anchor="t"/>
          <a:lstStyle/>
          <a:p>
            <a:pPr marL="0" indent="0" algn="ctr">
              <a:lnSpc>
                <a:spcPts val="3907"/>
              </a:lnSpc>
              <a:buNone/>
            </a:pPr>
            <a:r>
              <a:rPr lang="en-US" sz="6600" b="1" dirty="0">
                <a:solidFill>
                  <a:srgbClr val="101014"/>
                </a:solidFill>
                <a:latin typeface="Playfair Display" pitchFamily="34" charset="0"/>
                <a:ea typeface="Playfair Display" pitchFamily="34" charset="-122"/>
                <a:cs typeface="Playfair Display" pitchFamily="34" charset="-120"/>
              </a:rPr>
              <a:t>Thank You!</a:t>
            </a:r>
            <a:endParaRPr lang="en-US" sz="6600" dirty="0"/>
          </a:p>
        </p:txBody>
      </p:sp>
      <p:sp>
        <p:nvSpPr>
          <p:cNvPr id="4" name="Text 2">
            <a:extLst>
              <a:ext uri="{FF2B5EF4-FFF2-40B4-BE49-F238E27FC236}">
                <a16:creationId xmlns:a16="http://schemas.microsoft.com/office/drawing/2014/main" id="{14576C6D-6CC0-3145-DA3C-469943581789}"/>
              </a:ext>
            </a:extLst>
          </p:cNvPr>
          <p:cNvSpPr/>
          <p:nvPr/>
        </p:nvSpPr>
        <p:spPr>
          <a:xfrm>
            <a:off x="3970258" y="4985027"/>
            <a:ext cx="6689884" cy="496133"/>
          </a:xfrm>
          <a:prstGeom prst="rect">
            <a:avLst/>
          </a:prstGeom>
          <a:noFill/>
          <a:ln/>
        </p:spPr>
        <p:txBody>
          <a:bodyPr wrap="none" rtlCol="0" anchor="t"/>
          <a:lstStyle/>
          <a:p>
            <a:pPr marL="0" indent="0" algn="ctr">
              <a:lnSpc>
                <a:spcPts val="3907"/>
              </a:lnSpc>
              <a:buNone/>
            </a:pPr>
            <a:r>
              <a:rPr lang="en-US" sz="3126" b="1" dirty="0">
                <a:solidFill>
                  <a:srgbClr val="101014"/>
                </a:solidFill>
                <a:latin typeface="Playfair Display" pitchFamily="34" charset="0"/>
              </a:rPr>
              <a:t>Presentation by: Deborshi Chakrabarti</a:t>
            </a:r>
          </a:p>
        </p:txBody>
      </p:sp>
    </p:spTree>
    <p:extLst>
      <p:ext uri="{BB962C8B-B14F-4D97-AF65-F5344CB8AC3E}">
        <p14:creationId xmlns:p14="http://schemas.microsoft.com/office/powerpoint/2010/main" val="2209346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689729" y="3216570"/>
            <a:ext cx="4106942" cy="5013030"/>
          </a:xfrm>
          <a:prstGeom prst="rect">
            <a:avLst/>
          </a:prstGeom>
        </p:spPr>
      </p:pic>
      <p:sp>
        <p:nvSpPr>
          <p:cNvPr id="6" name="Text 2"/>
          <p:cNvSpPr/>
          <p:nvPr/>
        </p:nvSpPr>
        <p:spPr>
          <a:xfrm>
            <a:off x="6042065" y="1749028"/>
            <a:ext cx="5928003"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Fundamental Concepts of PINNs</a:t>
            </a:r>
            <a:endParaRPr lang="en-US" sz="3126" dirty="0"/>
          </a:p>
        </p:txBody>
      </p:sp>
      <p:sp>
        <p:nvSpPr>
          <p:cNvPr id="7" name="Shape 3"/>
          <p:cNvSpPr/>
          <p:nvPr/>
        </p:nvSpPr>
        <p:spPr>
          <a:xfrm>
            <a:off x="6042065" y="2661880"/>
            <a:ext cx="357188" cy="357188"/>
          </a:xfrm>
          <a:prstGeom prst="roundRect">
            <a:avLst>
              <a:gd name="adj" fmla="val 8001"/>
            </a:avLst>
          </a:prstGeom>
          <a:solidFill>
            <a:srgbClr val="E0E0EC"/>
          </a:solidFill>
          <a:ln/>
        </p:spPr>
        <p:txBody>
          <a:bodyPr/>
          <a:lstStyle/>
          <a:p>
            <a:endParaRPr lang="en-IN"/>
          </a:p>
        </p:txBody>
      </p:sp>
      <p:sp>
        <p:nvSpPr>
          <p:cNvPr id="8" name="Text 4"/>
          <p:cNvSpPr/>
          <p:nvPr/>
        </p:nvSpPr>
        <p:spPr>
          <a:xfrm>
            <a:off x="6175058" y="2721412"/>
            <a:ext cx="91202"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1</a:t>
            </a:r>
            <a:endParaRPr lang="en-US" sz="1875" dirty="0"/>
          </a:p>
        </p:txBody>
      </p:sp>
      <p:sp>
        <p:nvSpPr>
          <p:cNvPr id="9" name="Text 5"/>
          <p:cNvSpPr/>
          <p:nvPr/>
        </p:nvSpPr>
        <p:spPr>
          <a:xfrm>
            <a:off x="6557963" y="2661880"/>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Governing Equations</a:t>
            </a:r>
            <a:endParaRPr lang="en-US" sz="1563" dirty="0"/>
          </a:p>
        </p:txBody>
      </p:sp>
      <p:sp>
        <p:nvSpPr>
          <p:cNvPr id="10" name="Text 6"/>
          <p:cNvSpPr/>
          <p:nvPr/>
        </p:nvSpPr>
        <p:spPr>
          <a:xfrm>
            <a:off x="6557963" y="3005138"/>
            <a:ext cx="3421142" cy="1016318"/>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incorporate the governing equations (PDEs or other types of differential equations) that describe the physical system, ensuring that the neural network's outputs satisfy the underlying physical laws and constraints.</a:t>
            </a:r>
            <a:endParaRPr lang="en-US" sz="1250" dirty="0"/>
          </a:p>
        </p:txBody>
      </p:sp>
      <p:sp>
        <p:nvSpPr>
          <p:cNvPr id="11" name="Shape 7"/>
          <p:cNvSpPr/>
          <p:nvPr/>
        </p:nvSpPr>
        <p:spPr>
          <a:xfrm>
            <a:off x="10137815" y="2661880"/>
            <a:ext cx="357188" cy="357188"/>
          </a:xfrm>
          <a:prstGeom prst="roundRect">
            <a:avLst>
              <a:gd name="adj" fmla="val 8001"/>
            </a:avLst>
          </a:prstGeom>
          <a:solidFill>
            <a:srgbClr val="E0E0EC"/>
          </a:solidFill>
          <a:ln/>
        </p:spPr>
        <p:txBody>
          <a:bodyPr/>
          <a:lstStyle/>
          <a:p>
            <a:endParaRPr lang="en-IN"/>
          </a:p>
        </p:txBody>
      </p:sp>
      <p:sp>
        <p:nvSpPr>
          <p:cNvPr id="12" name="Text 8"/>
          <p:cNvSpPr/>
          <p:nvPr/>
        </p:nvSpPr>
        <p:spPr>
          <a:xfrm>
            <a:off x="10254139" y="2721412"/>
            <a:ext cx="124539"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2</a:t>
            </a:r>
            <a:endParaRPr lang="en-US" sz="1875" dirty="0"/>
          </a:p>
        </p:txBody>
      </p:sp>
      <p:sp>
        <p:nvSpPr>
          <p:cNvPr id="13" name="Text 9"/>
          <p:cNvSpPr/>
          <p:nvPr/>
        </p:nvSpPr>
        <p:spPr>
          <a:xfrm>
            <a:off x="10653713" y="2661880"/>
            <a:ext cx="2948821"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Boundary and Initial Conditions</a:t>
            </a:r>
            <a:endParaRPr lang="en-US" sz="1563" dirty="0"/>
          </a:p>
        </p:txBody>
      </p:sp>
      <p:sp>
        <p:nvSpPr>
          <p:cNvPr id="14" name="Text 10"/>
          <p:cNvSpPr/>
          <p:nvPr/>
        </p:nvSpPr>
        <p:spPr>
          <a:xfrm>
            <a:off x="10653713" y="3005138"/>
            <a:ext cx="3421142"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incorporate the relevant boundary and initial conditions, which are crucial for accurately modelling the behavior of physical systems and ensuring the predicted solutions are physically consistent.</a:t>
            </a:r>
            <a:endParaRPr lang="en-US" sz="1250" dirty="0"/>
          </a:p>
        </p:txBody>
      </p:sp>
      <p:sp>
        <p:nvSpPr>
          <p:cNvPr id="15" name="Shape 11"/>
          <p:cNvSpPr/>
          <p:nvPr/>
        </p:nvSpPr>
        <p:spPr>
          <a:xfrm>
            <a:off x="6042065" y="4612838"/>
            <a:ext cx="357188" cy="357188"/>
          </a:xfrm>
          <a:prstGeom prst="roundRect">
            <a:avLst>
              <a:gd name="adj" fmla="val 8001"/>
            </a:avLst>
          </a:prstGeom>
          <a:solidFill>
            <a:srgbClr val="E0E0EC"/>
          </a:solidFill>
          <a:ln/>
        </p:spPr>
        <p:txBody>
          <a:bodyPr/>
          <a:lstStyle/>
          <a:p>
            <a:endParaRPr lang="en-IN"/>
          </a:p>
        </p:txBody>
      </p:sp>
      <p:sp>
        <p:nvSpPr>
          <p:cNvPr id="16" name="Text 12"/>
          <p:cNvSpPr/>
          <p:nvPr/>
        </p:nvSpPr>
        <p:spPr>
          <a:xfrm>
            <a:off x="6162556" y="4672370"/>
            <a:ext cx="116205"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3</a:t>
            </a:r>
            <a:endParaRPr lang="en-US" sz="1875" dirty="0"/>
          </a:p>
        </p:txBody>
      </p:sp>
      <p:sp>
        <p:nvSpPr>
          <p:cNvPr id="17" name="Text 13"/>
          <p:cNvSpPr/>
          <p:nvPr/>
        </p:nvSpPr>
        <p:spPr>
          <a:xfrm>
            <a:off x="6557963" y="4612838"/>
            <a:ext cx="2349818"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Automatic Differentiation</a:t>
            </a:r>
            <a:endParaRPr lang="en-US" sz="1563" dirty="0"/>
          </a:p>
        </p:txBody>
      </p:sp>
      <p:sp>
        <p:nvSpPr>
          <p:cNvPr id="18" name="Text 14"/>
          <p:cNvSpPr/>
          <p:nvPr/>
        </p:nvSpPr>
        <p:spPr>
          <a:xfrm>
            <a:off x="6557963" y="4956096"/>
            <a:ext cx="3421142" cy="152447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leverage automatic differentiation techniques to efficiently compute the gradients of the neural network outputs with respect to the input variables, enabling the incorporation of physical constraints and the training of the model.</a:t>
            </a:r>
            <a:endParaRPr lang="en-US" sz="1250" dirty="0"/>
          </a:p>
        </p:txBody>
      </p:sp>
      <p:sp>
        <p:nvSpPr>
          <p:cNvPr id="19" name="Shape 15"/>
          <p:cNvSpPr/>
          <p:nvPr/>
        </p:nvSpPr>
        <p:spPr>
          <a:xfrm>
            <a:off x="10137815" y="4612838"/>
            <a:ext cx="357188" cy="357188"/>
          </a:xfrm>
          <a:prstGeom prst="roundRect">
            <a:avLst>
              <a:gd name="adj" fmla="val 8001"/>
            </a:avLst>
          </a:prstGeom>
          <a:solidFill>
            <a:srgbClr val="E0E0EC"/>
          </a:solidFill>
          <a:ln/>
        </p:spPr>
        <p:txBody>
          <a:bodyPr/>
          <a:lstStyle/>
          <a:p>
            <a:endParaRPr lang="en-IN"/>
          </a:p>
        </p:txBody>
      </p:sp>
      <p:sp>
        <p:nvSpPr>
          <p:cNvPr id="20" name="Text 16"/>
          <p:cNvSpPr/>
          <p:nvPr/>
        </p:nvSpPr>
        <p:spPr>
          <a:xfrm>
            <a:off x="10253543" y="4672370"/>
            <a:ext cx="125730"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4</a:t>
            </a:r>
            <a:endParaRPr lang="en-US" sz="1875" dirty="0"/>
          </a:p>
        </p:txBody>
      </p:sp>
      <p:sp>
        <p:nvSpPr>
          <p:cNvPr id="23" name="Text 13">
            <a:extLst>
              <a:ext uri="{FF2B5EF4-FFF2-40B4-BE49-F238E27FC236}">
                <a16:creationId xmlns:a16="http://schemas.microsoft.com/office/drawing/2014/main" id="{2EA0617F-006D-75B0-72C3-944C7FA3FA3B}"/>
              </a:ext>
            </a:extLst>
          </p:cNvPr>
          <p:cNvSpPr/>
          <p:nvPr/>
        </p:nvSpPr>
        <p:spPr>
          <a:xfrm>
            <a:off x="10594181" y="4612838"/>
            <a:ext cx="2980730"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Physics-Informed Loss Function</a:t>
            </a:r>
            <a:endParaRPr lang="en-US" sz="1563" dirty="0"/>
          </a:p>
        </p:txBody>
      </p:sp>
      <p:sp>
        <p:nvSpPr>
          <p:cNvPr id="24" name="Text 14">
            <a:extLst>
              <a:ext uri="{FF2B5EF4-FFF2-40B4-BE49-F238E27FC236}">
                <a16:creationId xmlns:a16="http://schemas.microsoft.com/office/drawing/2014/main" id="{4935E8D4-9AE3-57FA-5817-0F93BC741B96}"/>
              </a:ext>
            </a:extLst>
          </p:cNvPr>
          <p:cNvSpPr/>
          <p:nvPr/>
        </p:nvSpPr>
        <p:spPr>
          <a:xfrm>
            <a:off x="10594181" y="4956095"/>
            <a:ext cx="3421142" cy="152447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The loss function for training PINNs is designed to minimize the discrepancy between the neural network predictions and the underlying physical laws, ensuring that the model's outputs are consistent with the known physics.</a:t>
            </a:r>
            <a:endParaRPr lang="en-US" sz="1250" dirty="0"/>
          </a:p>
        </p:txBody>
      </p:sp>
      <p:pic>
        <p:nvPicPr>
          <p:cNvPr id="25" name="Image 1" descr="preencoded.png">
            <a:extLst>
              <a:ext uri="{FF2B5EF4-FFF2-40B4-BE49-F238E27FC236}">
                <a16:creationId xmlns:a16="http://schemas.microsoft.com/office/drawing/2014/main" id="{13F53B36-BA79-4092-25AC-8DDE72BD0994}"/>
              </a:ext>
            </a:extLst>
          </p:cNvPr>
          <p:cNvPicPr>
            <a:picLocks noChangeAspect="1"/>
          </p:cNvPicPr>
          <p:nvPr/>
        </p:nvPicPr>
        <p:blipFill>
          <a:blip r:embed="rId5"/>
          <a:stretch>
            <a:fillRect/>
          </a:stretch>
        </p:blipFill>
        <p:spPr>
          <a:xfrm>
            <a:off x="198417" y="109061"/>
            <a:ext cx="5089565" cy="27314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1984653"/>
          </a:xfrm>
          <a:prstGeom prst="rect">
            <a:avLst/>
          </a:prstGeom>
        </p:spPr>
      </p:pic>
      <p:sp>
        <p:nvSpPr>
          <p:cNvPr id="5" name="Text 2"/>
          <p:cNvSpPr/>
          <p:nvPr/>
        </p:nvSpPr>
        <p:spPr>
          <a:xfrm>
            <a:off x="4324289" y="2554010"/>
            <a:ext cx="9201031" cy="496133"/>
          </a:xfrm>
          <a:prstGeom prst="rect">
            <a:avLst/>
          </a:prstGeom>
          <a:noFill/>
          <a:ln/>
        </p:spPr>
        <p:txBody>
          <a:bodyPr wrap="non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Incorporating Physical Laws into Neural Networks</a:t>
            </a:r>
            <a:endParaRPr lang="en-US" sz="3126" dirty="0"/>
          </a:p>
        </p:txBody>
      </p:sp>
      <p:sp>
        <p:nvSpPr>
          <p:cNvPr id="6" name="Shape 3"/>
          <p:cNvSpPr/>
          <p:nvPr/>
        </p:nvSpPr>
        <p:spPr>
          <a:xfrm>
            <a:off x="3675221" y="5474256"/>
            <a:ext cx="10499288" cy="19764"/>
          </a:xfrm>
          <a:prstGeom prst="roundRect">
            <a:avLst>
              <a:gd name="adj" fmla="val 144608"/>
            </a:avLst>
          </a:prstGeom>
          <a:solidFill>
            <a:srgbClr val="C6C6D2"/>
          </a:solidFill>
          <a:ln/>
        </p:spPr>
        <p:txBody>
          <a:bodyPr/>
          <a:lstStyle/>
          <a:p>
            <a:endParaRPr lang="en-IN"/>
          </a:p>
        </p:txBody>
      </p:sp>
      <p:sp>
        <p:nvSpPr>
          <p:cNvPr id="7" name="Shape 4"/>
          <p:cNvSpPr/>
          <p:nvPr/>
        </p:nvSpPr>
        <p:spPr>
          <a:xfrm>
            <a:off x="6256676" y="4859060"/>
            <a:ext cx="19764" cy="555665"/>
          </a:xfrm>
          <a:prstGeom prst="roundRect">
            <a:avLst>
              <a:gd name="adj" fmla="val 144608"/>
            </a:avLst>
          </a:prstGeom>
          <a:solidFill>
            <a:srgbClr val="C6C6D2"/>
          </a:solidFill>
          <a:ln/>
        </p:spPr>
        <p:txBody>
          <a:bodyPr/>
          <a:lstStyle/>
          <a:p>
            <a:endParaRPr lang="en-IN"/>
          </a:p>
        </p:txBody>
      </p:sp>
      <p:sp>
        <p:nvSpPr>
          <p:cNvPr id="8" name="Shape 5"/>
          <p:cNvSpPr/>
          <p:nvPr/>
        </p:nvSpPr>
        <p:spPr>
          <a:xfrm>
            <a:off x="6081713" y="5295662"/>
            <a:ext cx="357188" cy="357188"/>
          </a:xfrm>
          <a:prstGeom prst="roundRect">
            <a:avLst>
              <a:gd name="adj" fmla="val 8001"/>
            </a:avLst>
          </a:prstGeom>
          <a:solidFill>
            <a:srgbClr val="E0E0EC"/>
          </a:solidFill>
          <a:ln/>
        </p:spPr>
        <p:txBody>
          <a:bodyPr/>
          <a:lstStyle/>
          <a:p>
            <a:endParaRPr lang="en-IN"/>
          </a:p>
        </p:txBody>
      </p:sp>
      <p:sp>
        <p:nvSpPr>
          <p:cNvPr id="9" name="Text 6"/>
          <p:cNvSpPr/>
          <p:nvPr/>
        </p:nvSpPr>
        <p:spPr>
          <a:xfrm>
            <a:off x="6214705" y="5355193"/>
            <a:ext cx="91202"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1</a:t>
            </a:r>
            <a:endParaRPr lang="en-US" sz="1875" dirty="0"/>
          </a:p>
        </p:txBody>
      </p:sp>
      <p:sp>
        <p:nvSpPr>
          <p:cNvPr id="10" name="Text 7"/>
          <p:cNvSpPr/>
          <p:nvPr/>
        </p:nvSpPr>
        <p:spPr>
          <a:xfrm>
            <a:off x="4769763" y="3400187"/>
            <a:ext cx="2981206" cy="248007"/>
          </a:xfrm>
          <a:prstGeom prst="rect">
            <a:avLst/>
          </a:prstGeom>
          <a:noFill/>
          <a:ln/>
        </p:spPr>
        <p:txBody>
          <a:bodyPr wrap="none" rtlCol="0" anchor="t"/>
          <a:lstStyle/>
          <a:p>
            <a:pPr marL="0" indent="0" algn="ctr">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Embedding Physical Constraints</a:t>
            </a:r>
            <a:endParaRPr lang="en-US" sz="1563" dirty="0"/>
          </a:p>
        </p:txBody>
      </p:sp>
      <p:sp>
        <p:nvSpPr>
          <p:cNvPr id="11" name="Text 8"/>
          <p:cNvSpPr/>
          <p:nvPr/>
        </p:nvSpPr>
        <p:spPr>
          <a:xfrm>
            <a:off x="3833932" y="3743444"/>
            <a:ext cx="4852868" cy="1016318"/>
          </a:xfrm>
          <a:prstGeom prst="rect">
            <a:avLst/>
          </a:prstGeom>
          <a:noFill/>
          <a:ln/>
        </p:spPr>
        <p:txBody>
          <a:bodyPr wrap="square" rtlCol="0" anchor="t"/>
          <a:lstStyle/>
          <a:p>
            <a:pPr marL="0" indent="0" algn="ctr">
              <a:lnSpc>
                <a:spcPts val="2000"/>
              </a:lnSpc>
              <a:buNone/>
            </a:pPr>
            <a:r>
              <a:rPr lang="en-US" sz="1250" dirty="0">
                <a:solidFill>
                  <a:srgbClr val="39393C"/>
                </a:solidFill>
                <a:latin typeface="Open Sans" pitchFamily="34" charset="0"/>
                <a:ea typeface="Open Sans" pitchFamily="34" charset="-122"/>
                <a:cs typeface="Open Sans" pitchFamily="34" charset="-120"/>
              </a:rPr>
              <a:t>PINNs embed the physical constraints, such as governing equations and boundary conditions, directly into the neural network architecture, ensuring that the model's outputs satisfy the underlying physical principles.</a:t>
            </a:r>
            <a:endParaRPr lang="en-US" sz="1250" dirty="0"/>
          </a:p>
        </p:txBody>
      </p:sp>
      <p:sp>
        <p:nvSpPr>
          <p:cNvPr id="12" name="Shape 9"/>
          <p:cNvSpPr/>
          <p:nvPr/>
        </p:nvSpPr>
        <p:spPr>
          <a:xfrm>
            <a:off x="8921176" y="5414725"/>
            <a:ext cx="19764" cy="555665"/>
          </a:xfrm>
          <a:prstGeom prst="roundRect">
            <a:avLst>
              <a:gd name="adj" fmla="val 144608"/>
            </a:avLst>
          </a:prstGeom>
          <a:solidFill>
            <a:srgbClr val="C6C6D2"/>
          </a:solidFill>
          <a:ln/>
        </p:spPr>
        <p:txBody>
          <a:bodyPr/>
          <a:lstStyle/>
          <a:p>
            <a:endParaRPr lang="en-IN"/>
          </a:p>
        </p:txBody>
      </p:sp>
      <p:sp>
        <p:nvSpPr>
          <p:cNvPr id="13" name="Shape 10"/>
          <p:cNvSpPr/>
          <p:nvPr/>
        </p:nvSpPr>
        <p:spPr>
          <a:xfrm>
            <a:off x="8746212" y="5295662"/>
            <a:ext cx="357188" cy="357188"/>
          </a:xfrm>
          <a:prstGeom prst="roundRect">
            <a:avLst>
              <a:gd name="adj" fmla="val 8001"/>
            </a:avLst>
          </a:prstGeom>
          <a:solidFill>
            <a:srgbClr val="E0E0EC"/>
          </a:solidFill>
          <a:ln/>
        </p:spPr>
        <p:txBody>
          <a:bodyPr/>
          <a:lstStyle/>
          <a:p>
            <a:endParaRPr lang="en-IN"/>
          </a:p>
        </p:txBody>
      </p:sp>
      <p:sp>
        <p:nvSpPr>
          <p:cNvPr id="14" name="Text 11"/>
          <p:cNvSpPr/>
          <p:nvPr/>
        </p:nvSpPr>
        <p:spPr>
          <a:xfrm>
            <a:off x="8862536" y="5355193"/>
            <a:ext cx="124539"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2</a:t>
            </a:r>
            <a:endParaRPr lang="en-US" sz="1875" dirty="0"/>
          </a:p>
        </p:txBody>
      </p:sp>
      <p:sp>
        <p:nvSpPr>
          <p:cNvPr id="15" name="Text 12"/>
          <p:cNvSpPr/>
          <p:nvPr/>
        </p:nvSpPr>
        <p:spPr>
          <a:xfrm>
            <a:off x="7932539" y="6188750"/>
            <a:ext cx="1984653" cy="248007"/>
          </a:xfrm>
          <a:prstGeom prst="rect">
            <a:avLst/>
          </a:prstGeom>
          <a:noFill/>
          <a:ln/>
        </p:spPr>
        <p:txBody>
          <a:bodyPr wrap="none" rtlCol="0" anchor="t"/>
          <a:lstStyle/>
          <a:p>
            <a:pPr marL="0" indent="0" algn="ctr">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Loss Function Design</a:t>
            </a:r>
            <a:endParaRPr lang="en-US" sz="1563" dirty="0"/>
          </a:p>
        </p:txBody>
      </p:sp>
      <p:sp>
        <p:nvSpPr>
          <p:cNvPr id="16" name="Text 13"/>
          <p:cNvSpPr/>
          <p:nvPr/>
        </p:nvSpPr>
        <p:spPr>
          <a:xfrm>
            <a:off x="6498431" y="6532007"/>
            <a:ext cx="4852868" cy="1016318"/>
          </a:xfrm>
          <a:prstGeom prst="rect">
            <a:avLst/>
          </a:prstGeom>
          <a:noFill/>
          <a:ln/>
        </p:spPr>
        <p:txBody>
          <a:bodyPr wrap="square" rtlCol="0" anchor="t"/>
          <a:lstStyle/>
          <a:p>
            <a:pPr marL="0" indent="0" algn="ctr">
              <a:lnSpc>
                <a:spcPts val="2000"/>
              </a:lnSpc>
              <a:buNone/>
            </a:pPr>
            <a:r>
              <a:rPr lang="en-US" sz="1250" dirty="0">
                <a:solidFill>
                  <a:srgbClr val="39393C"/>
                </a:solidFill>
                <a:latin typeface="Open Sans" pitchFamily="34" charset="0"/>
                <a:ea typeface="Open Sans" pitchFamily="34" charset="-122"/>
                <a:cs typeface="Open Sans" pitchFamily="34" charset="-120"/>
              </a:rPr>
              <a:t>The loss function of a PINN is designed to minimize the discrepancy between the predicted outputs and the physical constraints, incentivizing the neural network to learn solutions that adhere to the governing laws.</a:t>
            </a:r>
            <a:endParaRPr lang="en-US" sz="1250" dirty="0"/>
          </a:p>
        </p:txBody>
      </p:sp>
      <p:sp>
        <p:nvSpPr>
          <p:cNvPr id="17" name="Shape 14"/>
          <p:cNvSpPr/>
          <p:nvPr/>
        </p:nvSpPr>
        <p:spPr>
          <a:xfrm>
            <a:off x="11585675" y="5017829"/>
            <a:ext cx="19764" cy="555665"/>
          </a:xfrm>
          <a:prstGeom prst="roundRect">
            <a:avLst>
              <a:gd name="adj" fmla="val 144608"/>
            </a:avLst>
          </a:prstGeom>
          <a:solidFill>
            <a:srgbClr val="C6C6D2"/>
          </a:solidFill>
          <a:ln/>
        </p:spPr>
        <p:txBody>
          <a:bodyPr/>
          <a:lstStyle/>
          <a:p>
            <a:endParaRPr lang="en-IN"/>
          </a:p>
        </p:txBody>
      </p:sp>
      <p:sp>
        <p:nvSpPr>
          <p:cNvPr id="18" name="Shape 15"/>
          <p:cNvSpPr/>
          <p:nvPr/>
        </p:nvSpPr>
        <p:spPr>
          <a:xfrm>
            <a:off x="11410712" y="5295662"/>
            <a:ext cx="357188" cy="357188"/>
          </a:xfrm>
          <a:prstGeom prst="roundRect">
            <a:avLst>
              <a:gd name="adj" fmla="val 8001"/>
            </a:avLst>
          </a:prstGeom>
          <a:solidFill>
            <a:srgbClr val="E0E0EC"/>
          </a:solidFill>
          <a:ln/>
        </p:spPr>
        <p:txBody>
          <a:bodyPr/>
          <a:lstStyle/>
          <a:p>
            <a:endParaRPr lang="en-IN"/>
          </a:p>
        </p:txBody>
      </p:sp>
      <p:sp>
        <p:nvSpPr>
          <p:cNvPr id="19" name="Text 16"/>
          <p:cNvSpPr/>
          <p:nvPr/>
        </p:nvSpPr>
        <p:spPr>
          <a:xfrm>
            <a:off x="11531203" y="5355193"/>
            <a:ext cx="116205"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3</a:t>
            </a:r>
            <a:endParaRPr lang="en-US" sz="1875" dirty="0"/>
          </a:p>
        </p:txBody>
      </p:sp>
      <p:sp>
        <p:nvSpPr>
          <p:cNvPr id="20" name="Text 17"/>
          <p:cNvSpPr/>
          <p:nvPr/>
        </p:nvSpPr>
        <p:spPr>
          <a:xfrm>
            <a:off x="10414397" y="3400187"/>
            <a:ext cx="2349818" cy="248007"/>
          </a:xfrm>
          <a:prstGeom prst="rect">
            <a:avLst/>
          </a:prstGeom>
          <a:noFill/>
          <a:ln/>
        </p:spPr>
        <p:txBody>
          <a:bodyPr wrap="none" rtlCol="0" anchor="t"/>
          <a:lstStyle/>
          <a:p>
            <a:pPr marL="0" indent="0" algn="ctr">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Automatic Differentiation</a:t>
            </a:r>
            <a:endParaRPr lang="en-US" sz="1563" dirty="0"/>
          </a:p>
        </p:txBody>
      </p:sp>
      <p:sp>
        <p:nvSpPr>
          <p:cNvPr id="21" name="Text 18"/>
          <p:cNvSpPr/>
          <p:nvPr/>
        </p:nvSpPr>
        <p:spPr>
          <a:xfrm>
            <a:off x="9162931" y="3743444"/>
            <a:ext cx="4852868" cy="1016318"/>
          </a:xfrm>
          <a:prstGeom prst="rect">
            <a:avLst/>
          </a:prstGeom>
          <a:noFill/>
          <a:ln/>
        </p:spPr>
        <p:txBody>
          <a:bodyPr wrap="square" rtlCol="0" anchor="t"/>
          <a:lstStyle/>
          <a:p>
            <a:pPr marL="0" indent="0" algn="ctr">
              <a:lnSpc>
                <a:spcPts val="2000"/>
              </a:lnSpc>
              <a:buNone/>
            </a:pPr>
            <a:r>
              <a:rPr lang="en-US" sz="1250" dirty="0">
                <a:solidFill>
                  <a:srgbClr val="39393C"/>
                </a:solidFill>
                <a:latin typeface="Open Sans" pitchFamily="34" charset="0"/>
                <a:ea typeface="Open Sans" pitchFamily="34" charset="-122"/>
                <a:cs typeface="Open Sans" pitchFamily="34" charset="-120"/>
              </a:rPr>
              <a:t>PINNs leverage automatic differentiation techniques to efficiently compute the gradients of the neural network outputs with respect to the input variables, enabling the incorporation of physical constraints during the training process.</a:t>
            </a:r>
            <a:endParaRPr lang="en-US" sz="1250" dirty="0"/>
          </a:p>
        </p:txBody>
      </p:sp>
      <p:pic>
        <p:nvPicPr>
          <p:cNvPr id="24" name="Picture 23" descr="A diagram of a network&#10;&#10;Description automatically generated">
            <a:extLst>
              <a:ext uri="{FF2B5EF4-FFF2-40B4-BE49-F238E27FC236}">
                <a16:creationId xmlns:a16="http://schemas.microsoft.com/office/drawing/2014/main" id="{703DD50C-A94C-A8BE-3386-023EE03B4D01}"/>
              </a:ext>
            </a:extLst>
          </p:cNvPr>
          <p:cNvPicPr>
            <a:picLocks noChangeAspect="1"/>
          </p:cNvPicPr>
          <p:nvPr/>
        </p:nvPicPr>
        <p:blipFill>
          <a:blip r:embed="rId4"/>
          <a:stretch>
            <a:fillRect/>
          </a:stretch>
        </p:blipFill>
        <p:spPr>
          <a:xfrm>
            <a:off x="176863" y="4488597"/>
            <a:ext cx="5006827" cy="34003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BA5B3A3A-3B48-6F89-8C77-019EF8ACC97D}"/>
              </a:ext>
            </a:extLst>
          </p:cNvPr>
          <p:cNvSpPr/>
          <p:nvPr/>
        </p:nvSpPr>
        <p:spPr>
          <a:xfrm>
            <a:off x="0" y="0"/>
            <a:ext cx="14630400" cy="8229600"/>
          </a:xfrm>
          <a:prstGeom prst="rect">
            <a:avLst/>
          </a:prstGeom>
          <a:solidFill>
            <a:srgbClr val="0C0C0E"/>
          </a:solidFill>
          <a:ln/>
        </p:spPr>
        <p:txBody>
          <a:bodyPr/>
          <a:lstStyle/>
          <a:p>
            <a:endParaRPr lang="en-IN"/>
          </a:p>
        </p:txBody>
      </p:sp>
      <p:sp>
        <p:nvSpPr>
          <p:cNvPr id="3" name="Shape 1">
            <a:extLst>
              <a:ext uri="{FF2B5EF4-FFF2-40B4-BE49-F238E27FC236}">
                <a16:creationId xmlns:a16="http://schemas.microsoft.com/office/drawing/2014/main" id="{53D928C0-629B-9941-6E1C-5A3219CC52A3}"/>
              </a:ext>
            </a:extLst>
          </p:cNvPr>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a:extLst>
              <a:ext uri="{FF2B5EF4-FFF2-40B4-BE49-F238E27FC236}">
                <a16:creationId xmlns:a16="http://schemas.microsoft.com/office/drawing/2014/main" id="{CA006F4B-9431-3A36-4820-6640B8B9D399}"/>
              </a:ext>
            </a:extLst>
          </p:cNvPr>
          <p:cNvPicPr>
            <a:picLocks noChangeAspect="1"/>
          </p:cNvPicPr>
          <p:nvPr/>
        </p:nvPicPr>
        <p:blipFill>
          <a:blip r:embed="rId2"/>
          <a:stretch>
            <a:fillRect/>
          </a:stretch>
        </p:blipFill>
        <p:spPr>
          <a:xfrm>
            <a:off x="9144000" y="0"/>
            <a:ext cx="5486400" cy="8229600"/>
          </a:xfrm>
          <a:prstGeom prst="rect">
            <a:avLst/>
          </a:prstGeom>
        </p:spPr>
      </p:pic>
      <p:pic>
        <p:nvPicPr>
          <p:cNvPr id="5" name="Image 1" descr="preencoded.png">
            <a:extLst>
              <a:ext uri="{FF2B5EF4-FFF2-40B4-BE49-F238E27FC236}">
                <a16:creationId xmlns:a16="http://schemas.microsoft.com/office/drawing/2014/main" id="{C6CA02ED-8AEF-BF69-5660-A4C495CB711B}"/>
              </a:ext>
            </a:extLst>
          </p:cNvPr>
          <p:cNvPicPr>
            <a:picLocks noChangeAspect="1"/>
          </p:cNvPicPr>
          <p:nvPr/>
        </p:nvPicPr>
        <p:blipFill>
          <a:blip r:embed="rId3"/>
          <a:stretch>
            <a:fillRect/>
          </a:stretch>
        </p:blipFill>
        <p:spPr>
          <a:xfrm>
            <a:off x="9342477" y="2757607"/>
            <a:ext cx="5089446" cy="2714387"/>
          </a:xfrm>
          <a:prstGeom prst="rect">
            <a:avLst/>
          </a:prstGeom>
        </p:spPr>
      </p:pic>
      <p:sp>
        <p:nvSpPr>
          <p:cNvPr id="6" name="Text 2">
            <a:extLst>
              <a:ext uri="{FF2B5EF4-FFF2-40B4-BE49-F238E27FC236}">
                <a16:creationId xmlns:a16="http://schemas.microsoft.com/office/drawing/2014/main" id="{3887DCEC-FACC-B4AD-5BBB-2C2835C8B740}"/>
              </a:ext>
            </a:extLst>
          </p:cNvPr>
          <p:cNvSpPr/>
          <p:nvPr/>
        </p:nvSpPr>
        <p:spPr>
          <a:xfrm>
            <a:off x="555665" y="1119783"/>
            <a:ext cx="8032671" cy="992267"/>
          </a:xfrm>
          <a:prstGeom prst="rect">
            <a:avLst/>
          </a:prstGeom>
          <a:noFill/>
          <a:ln/>
        </p:spPr>
        <p:txBody>
          <a:bodyPr wrap="squar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Incorporating Physical Laws into Neural Networks</a:t>
            </a:r>
            <a:endParaRPr lang="en-US" sz="3126" dirty="0"/>
          </a:p>
        </p:txBody>
      </p:sp>
      <p:sp>
        <p:nvSpPr>
          <p:cNvPr id="7" name="Shape 3">
            <a:extLst>
              <a:ext uri="{FF2B5EF4-FFF2-40B4-BE49-F238E27FC236}">
                <a16:creationId xmlns:a16="http://schemas.microsoft.com/office/drawing/2014/main" id="{590DB1FD-D2C3-EC92-6CCD-965953AEFB08}"/>
              </a:ext>
            </a:extLst>
          </p:cNvPr>
          <p:cNvSpPr/>
          <p:nvPr/>
        </p:nvSpPr>
        <p:spPr>
          <a:xfrm>
            <a:off x="555665" y="2528768"/>
            <a:ext cx="357188" cy="357188"/>
          </a:xfrm>
          <a:prstGeom prst="roundRect">
            <a:avLst>
              <a:gd name="adj" fmla="val 8001"/>
            </a:avLst>
          </a:prstGeom>
          <a:solidFill>
            <a:srgbClr val="E0E0EC"/>
          </a:solidFill>
          <a:ln/>
        </p:spPr>
        <p:txBody>
          <a:bodyPr/>
          <a:lstStyle/>
          <a:p>
            <a:endParaRPr lang="en-IN"/>
          </a:p>
        </p:txBody>
      </p:sp>
      <p:sp>
        <p:nvSpPr>
          <p:cNvPr id="8" name="Text 4">
            <a:extLst>
              <a:ext uri="{FF2B5EF4-FFF2-40B4-BE49-F238E27FC236}">
                <a16:creationId xmlns:a16="http://schemas.microsoft.com/office/drawing/2014/main" id="{F587BFD3-20EE-ECA5-4E21-530E52D6B327}"/>
              </a:ext>
            </a:extLst>
          </p:cNvPr>
          <p:cNvSpPr/>
          <p:nvPr/>
        </p:nvSpPr>
        <p:spPr>
          <a:xfrm>
            <a:off x="688658" y="2588300"/>
            <a:ext cx="91202"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1</a:t>
            </a:r>
            <a:endParaRPr lang="en-US" sz="1875" dirty="0"/>
          </a:p>
        </p:txBody>
      </p:sp>
      <p:sp>
        <p:nvSpPr>
          <p:cNvPr id="9" name="Text 5">
            <a:extLst>
              <a:ext uri="{FF2B5EF4-FFF2-40B4-BE49-F238E27FC236}">
                <a16:creationId xmlns:a16="http://schemas.microsoft.com/office/drawing/2014/main" id="{D3413E13-83B1-AA6A-57AA-30B33F029D98}"/>
              </a:ext>
            </a:extLst>
          </p:cNvPr>
          <p:cNvSpPr/>
          <p:nvPr/>
        </p:nvSpPr>
        <p:spPr>
          <a:xfrm>
            <a:off x="1071563" y="2528768"/>
            <a:ext cx="2026682"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Differential Equations</a:t>
            </a:r>
            <a:endParaRPr lang="en-US" sz="1563" dirty="0"/>
          </a:p>
        </p:txBody>
      </p:sp>
      <p:sp>
        <p:nvSpPr>
          <p:cNvPr id="10" name="Text 6">
            <a:extLst>
              <a:ext uri="{FF2B5EF4-FFF2-40B4-BE49-F238E27FC236}">
                <a16:creationId xmlns:a16="http://schemas.microsoft.com/office/drawing/2014/main" id="{00927467-7F27-6C76-D4B8-A038039D7CC2}"/>
              </a:ext>
            </a:extLst>
          </p:cNvPr>
          <p:cNvSpPr/>
          <p:nvPr/>
        </p:nvSpPr>
        <p:spPr>
          <a:xfrm>
            <a:off x="1071563" y="2872026"/>
            <a:ext cx="3421142" cy="152447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directly incorporate differential equations, such as Navier-Stokes equations or the heat equation, into the neural network architecture. This ensures that the model's predictions satisfy the underlying physical constraints.</a:t>
            </a:r>
            <a:endParaRPr lang="en-US" sz="1250" dirty="0"/>
          </a:p>
        </p:txBody>
      </p:sp>
      <p:sp>
        <p:nvSpPr>
          <p:cNvPr id="11" name="Shape 7">
            <a:extLst>
              <a:ext uri="{FF2B5EF4-FFF2-40B4-BE49-F238E27FC236}">
                <a16:creationId xmlns:a16="http://schemas.microsoft.com/office/drawing/2014/main" id="{FE0BF56A-C7DB-7A11-630B-2AA85486A87C}"/>
              </a:ext>
            </a:extLst>
          </p:cNvPr>
          <p:cNvSpPr/>
          <p:nvPr/>
        </p:nvSpPr>
        <p:spPr>
          <a:xfrm>
            <a:off x="4651415" y="2528768"/>
            <a:ext cx="357188" cy="357188"/>
          </a:xfrm>
          <a:prstGeom prst="roundRect">
            <a:avLst>
              <a:gd name="adj" fmla="val 8001"/>
            </a:avLst>
          </a:prstGeom>
          <a:solidFill>
            <a:srgbClr val="E0E0EC"/>
          </a:solidFill>
          <a:ln/>
        </p:spPr>
        <p:txBody>
          <a:bodyPr/>
          <a:lstStyle/>
          <a:p>
            <a:endParaRPr lang="en-IN"/>
          </a:p>
        </p:txBody>
      </p:sp>
      <p:sp>
        <p:nvSpPr>
          <p:cNvPr id="12" name="Text 8">
            <a:extLst>
              <a:ext uri="{FF2B5EF4-FFF2-40B4-BE49-F238E27FC236}">
                <a16:creationId xmlns:a16="http://schemas.microsoft.com/office/drawing/2014/main" id="{0B081FDF-A144-9479-5FDA-C071723762EB}"/>
              </a:ext>
            </a:extLst>
          </p:cNvPr>
          <p:cNvSpPr/>
          <p:nvPr/>
        </p:nvSpPr>
        <p:spPr>
          <a:xfrm>
            <a:off x="4767739" y="2588300"/>
            <a:ext cx="124539"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2</a:t>
            </a:r>
            <a:endParaRPr lang="en-US" sz="1875" dirty="0"/>
          </a:p>
        </p:txBody>
      </p:sp>
      <p:sp>
        <p:nvSpPr>
          <p:cNvPr id="13" name="Text 9">
            <a:extLst>
              <a:ext uri="{FF2B5EF4-FFF2-40B4-BE49-F238E27FC236}">
                <a16:creationId xmlns:a16="http://schemas.microsoft.com/office/drawing/2014/main" id="{EFE00710-00D8-101D-46C7-A6F93566B775}"/>
              </a:ext>
            </a:extLst>
          </p:cNvPr>
          <p:cNvSpPr/>
          <p:nvPr/>
        </p:nvSpPr>
        <p:spPr>
          <a:xfrm>
            <a:off x="5167312" y="2528768"/>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Boundary Conditions</a:t>
            </a:r>
            <a:endParaRPr lang="en-US" sz="1563" dirty="0"/>
          </a:p>
        </p:txBody>
      </p:sp>
      <p:sp>
        <p:nvSpPr>
          <p:cNvPr id="14" name="Text 10">
            <a:extLst>
              <a:ext uri="{FF2B5EF4-FFF2-40B4-BE49-F238E27FC236}">
                <a16:creationId xmlns:a16="http://schemas.microsoft.com/office/drawing/2014/main" id="{7BA0B590-AE98-014D-345C-70162E3C9FCE}"/>
              </a:ext>
            </a:extLst>
          </p:cNvPr>
          <p:cNvSpPr/>
          <p:nvPr/>
        </p:nvSpPr>
        <p:spPr>
          <a:xfrm>
            <a:off x="5167312" y="2872026"/>
            <a:ext cx="3421142" cy="177855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also incorporate boundary conditions, which define the behavior of the system at the boundaries of the problem domain. This helps the model respect the physical constraints at the boundaries, leading to more accurate and realistic predictions.</a:t>
            </a:r>
            <a:endParaRPr lang="en-US" sz="1250" dirty="0"/>
          </a:p>
        </p:txBody>
      </p:sp>
      <p:sp>
        <p:nvSpPr>
          <p:cNvPr id="15" name="Shape 11">
            <a:extLst>
              <a:ext uri="{FF2B5EF4-FFF2-40B4-BE49-F238E27FC236}">
                <a16:creationId xmlns:a16="http://schemas.microsoft.com/office/drawing/2014/main" id="{9308AD5A-AF71-BA1F-04B1-9E691D9CAA54}"/>
              </a:ext>
            </a:extLst>
          </p:cNvPr>
          <p:cNvSpPr/>
          <p:nvPr/>
        </p:nvSpPr>
        <p:spPr>
          <a:xfrm>
            <a:off x="555665" y="4987885"/>
            <a:ext cx="357188" cy="357188"/>
          </a:xfrm>
          <a:prstGeom prst="roundRect">
            <a:avLst>
              <a:gd name="adj" fmla="val 8001"/>
            </a:avLst>
          </a:prstGeom>
          <a:solidFill>
            <a:srgbClr val="E0E0EC"/>
          </a:solidFill>
          <a:ln/>
        </p:spPr>
        <p:txBody>
          <a:bodyPr/>
          <a:lstStyle/>
          <a:p>
            <a:endParaRPr lang="en-IN"/>
          </a:p>
        </p:txBody>
      </p:sp>
      <p:sp>
        <p:nvSpPr>
          <p:cNvPr id="16" name="Text 12">
            <a:extLst>
              <a:ext uri="{FF2B5EF4-FFF2-40B4-BE49-F238E27FC236}">
                <a16:creationId xmlns:a16="http://schemas.microsoft.com/office/drawing/2014/main" id="{BBB96D08-69C8-6F04-0F83-41E22FF4FE6E}"/>
              </a:ext>
            </a:extLst>
          </p:cNvPr>
          <p:cNvSpPr/>
          <p:nvPr/>
        </p:nvSpPr>
        <p:spPr>
          <a:xfrm>
            <a:off x="676156" y="5047417"/>
            <a:ext cx="116205"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3</a:t>
            </a:r>
            <a:endParaRPr lang="en-US" sz="1875" dirty="0"/>
          </a:p>
        </p:txBody>
      </p:sp>
      <p:sp>
        <p:nvSpPr>
          <p:cNvPr id="17" name="Text 13">
            <a:extLst>
              <a:ext uri="{FF2B5EF4-FFF2-40B4-BE49-F238E27FC236}">
                <a16:creationId xmlns:a16="http://schemas.microsoft.com/office/drawing/2014/main" id="{E18109D3-5065-1675-C819-938BD97B1416}"/>
              </a:ext>
            </a:extLst>
          </p:cNvPr>
          <p:cNvSpPr/>
          <p:nvPr/>
        </p:nvSpPr>
        <p:spPr>
          <a:xfrm>
            <a:off x="1071563" y="4987885"/>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Conservation Laws</a:t>
            </a:r>
            <a:endParaRPr lang="en-US" sz="1563" dirty="0"/>
          </a:p>
        </p:txBody>
      </p:sp>
      <p:sp>
        <p:nvSpPr>
          <p:cNvPr id="18" name="Text 14">
            <a:extLst>
              <a:ext uri="{FF2B5EF4-FFF2-40B4-BE49-F238E27FC236}">
                <a16:creationId xmlns:a16="http://schemas.microsoft.com/office/drawing/2014/main" id="{F3BD6D91-6884-270E-704A-023D907193F8}"/>
              </a:ext>
            </a:extLst>
          </p:cNvPr>
          <p:cNvSpPr/>
          <p:nvPr/>
        </p:nvSpPr>
        <p:spPr>
          <a:xfrm>
            <a:off x="1071563" y="5331143"/>
            <a:ext cx="3421142" cy="177855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enforce conservation laws, such as mass, momentum, or energy conservation, by directly incorporating these principles into the neural network architecture. This ensures that the model's predictions are consistent with the fundamental physical laws governing the system.</a:t>
            </a:r>
            <a:endParaRPr lang="en-US" sz="1250" dirty="0"/>
          </a:p>
        </p:txBody>
      </p:sp>
      <p:sp>
        <p:nvSpPr>
          <p:cNvPr id="19" name="Shape 15">
            <a:extLst>
              <a:ext uri="{FF2B5EF4-FFF2-40B4-BE49-F238E27FC236}">
                <a16:creationId xmlns:a16="http://schemas.microsoft.com/office/drawing/2014/main" id="{370A2235-D804-9F3B-C918-F51E0A8200BA}"/>
              </a:ext>
            </a:extLst>
          </p:cNvPr>
          <p:cNvSpPr/>
          <p:nvPr/>
        </p:nvSpPr>
        <p:spPr>
          <a:xfrm>
            <a:off x="4651415" y="4987885"/>
            <a:ext cx="357188" cy="357188"/>
          </a:xfrm>
          <a:prstGeom prst="roundRect">
            <a:avLst>
              <a:gd name="adj" fmla="val 8001"/>
            </a:avLst>
          </a:prstGeom>
          <a:solidFill>
            <a:srgbClr val="E0E0EC"/>
          </a:solidFill>
          <a:ln/>
        </p:spPr>
        <p:txBody>
          <a:bodyPr/>
          <a:lstStyle/>
          <a:p>
            <a:endParaRPr lang="en-IN"/>
          </a:p>
        </p:txBody>
      </p:sp>
      <p:sp>
        <p:nvSpPr>
          <p:cNvPr id="20" name="Text 16">
            <a:extLst>
              <a:ext uri="{FF2B5EF4-FFF2-40B4-BE49-F238E27FC236}">
                <a16:creationId xmlns:a16="http://schemas.microsoft.com/office/drawing/2014/main" id="{2F2D3E7D-7590-0950-EF07-CFC452CA9B0E}"/>
              </a:ext>
            </a:extLst>
          </p:cNvPr>
          <p:cNvSpPr/>
          <p:nvPr/>
        </p:nvSpPr>
        <p:spPr>
          <a:xfrm>
            <a:off x="4767143" y="5047417"/>
            <a:ext cx="125730" cy="238125"/>
          </a:xfrm>
          <a:prstGeom prst="rect">
            <a:avLst/>
          </a:prstGeom>
          <a:noFill/>
          <a:ln/>
        </p:spPr>
        <p:txBody>
          <a:bodyPr wrap="none" rtlCol="0" anchor="t"/>
          <a:lstStyle/>
          <a:p>
            <a:pPr marL="0" indent="0" algn="ctr">
              <a:lnSpc>
                <a:spcPts val="1875"/>
              </a:lnSpc>
              <a:buNone/>
            </a:pPr>
            <a:r>
              <a:rPr lang="en-US" sz="1875" b="1" dirty="0">
                <a:solidFill>
                  <a:srgbClr val="39393C"/>
                </a:solidFill>
                <a:latin typeface="Playfair Display" pitchFamily="34" charset="0"/>
                <a:ea typeface="Playfair Display" pitchFamily="34" charset="-122"/>
                <a:cs typeface="Playfair Display" pitchFamily="34" charset="-120"/>
              </a:rPr>
              <a:t>4</a:t>
            </a:r>
            <a:endParaRPr lang="en-US" sz="1875" dirty="0"/>
          </a:p>
        </p:txBody>
      </p:sp>
      <p:sp>
        <p:nvSpPr>
          <p:cNvPr id="21" name="Text 17">
            <a:extLst>
              <a:ext uri="{FF2B5EF4-FFF2-40B4-BE49-F238E27FC236}">
                <a16:creationId xmlns:a16="http://schemas.microsoft.com/office/drawing/2014/main" id="{A3AAAB68-1A11-0ABB-93D2-78533B4A2475}"/>
              </a:ext>
            </a:extLst>
          </p:cNvPr>
          <p:cNvSpPr/>
          <p:nvPr/>
        </p:nvSpPr>
        <p:spPr>
          <a:xfrm>
            <a:off x="5167312" y="4987885"/>
            <a:ext cx="20227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Constitutive Relations</a:t>
            </a:r>
            <a:endParaRPr lang="en-US" sz="1563" dirty="0"/>
          </a:p>
        </p:txBody>
      </p:sp>
      <p:sp>
        <p:nvSpPr>
          <p:cNvPr id="22" name="Text 18">
            <a:extLst>
              <a:ext uri="{FF2B5EF4-FFF2-40B4-BE49-F238E27FC236}">
                <a16:creationId xmlns:a16="http://schemas.microsoft.com/office/drawing/2014/main" id="{202FEE22-C580-D383-A4E0-4BDB7939F8F5}"/>
              </a:ext>
            </a:extLst>
          </p:cNvPr>
          <p:cNvSpPr/>
          <p:nvPr/>
        </p:nvSpPr>
        <p:spPr>
          <a:xfrm>
            <a:off x="5167312" y="5331143"/>
            <a:ext cx="3421142" cy="177855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incorporate constitutive relations, which describe the relationship between different physical quantities, such as stress and strain in solid mechanics or viscosity and shear rate in fluid dynamics. This helps the model capture the underlying material behavior.</a:t>
            </a:r>
            <a:endParaRPr lang="en-US" sz="1250" dirty="0"/>
          </a:p>
        </p:txBody>
      </p:sp>
    </p:spTree>
    <p:extLst>
      <p:ext uri="{BB962C8B-B14F-4D97-AF65-F5344CB8AC3E}">
        <p14:creationId xmlns:p14="http://schemas.microsoft.com/office/powerpoint/2010/main" val="196499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sp>
        <p:nvSpPr>
          <p:cNvPr id="4" name="Text 2"/>
          <p:cNvSpPr/>
          <p:nvPr/>
        </p:nvSpPr>
        <p:spPr>
          <a:xfrm>
            <a:off x="793790" y="1088350"/>
            <a:ext cx="10487978" cy="708779"/>
          </a:xfrm>
          <a:prstGeom prst="rect">
            <a:avLst/>
          </a:prstGeom>
          <a:noFill/>
          <a:ln/>
        </p:spPr>
        <p:txBody>
          <a:bodyPr wrap="none" rtlCol="0" anchor="t"/>
          <a:lstStyle/>
          <a:p>
            <a:pPr marL="0" indent="0">
              <a:lnSpc>
                <a:spcPts val="5581"/>
              </a:lnSpc>
              <a:buNone/>
            </a:pPr>
            <a:r>
              <a:rPr lang="en-US" sz="4465" b="1" dirty="0">
                <a:solidFill>
                  <a:srgbClr val="101014"/>
                </a:solidFill>
                <a:latin typeface="Playfair Display" pitchFamily="34" charset="0"/>
                <a:ea typeface="Playfair Display" pitchFamily="34" charset="-122"/>
                <a:cs typeface="Playfair Display" pitchFamily="34" charset="-120"/>
              </a:rPr>
              <a:t>PINN Architecture and Training Process</a:t>
            </a:r>
            <a:endParaRPr lang="en-US" sz="4465" dirty="0"/>
          </a:p>
        </p:txBody>
      </p:sp>
      <p:sp>
        <p:nvSpPr>
          <p:cNvPr id="5" name="Text 3"/>
          <p:cNvSpPr/>
          <p:nvPr/>
        </p:nvSpPr>
        <p:spPr>
          <a:xfrm>
            <a:off x="793790" y="2364105"/>
            <a:ext cx="2835235" cy="354330"/>
          </a:xfrm>
          <a:prstGeom prst="rect">
            <a:avLst/>
          </a:prstGeom>
          <a:noFill/>
          <a:ln/>
        </p:spPr>
        <p:txBody>
          <a:bodyPr wrap="none" rtlCol="0" anchor="t"/>
          <a:lstStyle/>
          <a:p>
            <a:pPr marL="0" indent="0">
              <a:lnSpc>
                <a:spcPts val="2791"/>
              </a:lnSpc>
              <a:buNone/>
            </a:pPr>
            <a:r>
              <a:rPr lang="en-US" sz="2233" b="1" dirty="0">
                <a:solidFill>
                  <a:srgbClr val="101014"/>
                </a:solidFill>
                <a:latin typeface="Playfair Display" pitchFamily="34" charset="0"/>
                <a:ea typeface="Playfair Display" pitchFamily="34" charset="-122"/>
                <a:cs typeface="Playfair Display" pitchFamily="34" charset="-120"/>
              </a:rPr>
              <a:t>PINN Architecture</a:t>
            </a:r>
            <a:endParaRPr lang="en-US" sz="2233" dirty="0"/>
          </a:p>
        </p:txBody>
      </p:sp>
      <p:sp>
        <p:nvSpPr>
          <p:cNvPr id="6" name="Text 4"/>
          <p:cNvSpPr/>
          <p:nvPr/>
        </p:nvSpPr>
        <p:spPr>
          <a:xfrm>
            <a:off x="793790" y="2945249"/>
            <a:ext cx="3978116" cy="3629025"/>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 PINN architecture typically consists of an input layer, multiple hidden layers, and an output layer. The hidden layers learn to capture the complex relationships between the input variables and the physical quantities of interest, while the output layer generates the final predictions that satisfy the physical constraints.</a:t>
            </a:r>
            <a:endParaRPr lang="en-US" sz="1786" dirty="0"/>
          </a:p>
        </p:txBody>
      </p:sp>
      <p:sp>
        <p:nvSpPr>
          <p:cNvPr id="7" name="Text 5"/>
          <p:cNvSpPr/>
          <p:nvPr/>
        </p:nvSpPr>
        <p:spPr>
          <a:xfrm>
            <a:off x="5332928" y="2364105"/>
            <a:ext cx="2835235" cy="354330"/>
          </a:xfrm>
          <a:prstGeom prst="rect">
            <a:avLst/>
          </a:prstGeom>
          <a:noFill/>
          <a:ln/>
        </p:spPr>
        <p:txBody>
          <a:bodyPr wrap="none" rtlCol="0" anchor="t"/>
          <a:lstStyle/>
          <a:p>
            <a:pPr marL="0" indent="0">
              <a:lnSpc>
                <a:spcPts val="2791"/>
              </a:lnSpc>
              <a:buNone/>
            </a:pPr>
            <a:r>
              <a:rPr lang="en-US" sz="2233" b="1" dirty="0">
                <a:solidFill>
                  <a:srgbClr val="101014"/>
                </a:solidFill>
                <a:latin typeface="Playfair Display" pitchFamily="34" charset="0"/>
                <a:ea typeface="Playfair Display" pitchFamily="34" charset="-122"/>
                <a:cs typeface="Playfair Display" pitchFamily="34" charset="-120"/>
              </a:rPr>
              <a:t>Training Process</a:t>
            </a:r>
            <a:endParaRPr lang="en-US" sz="2233" dirty="0"/>
          </a:p>
        </p:txBody>
      </p:sp>
      <p:sp>
        <p:nvSpPr>
          <p:cNvPr id="8" name="Text 6"/>
          <p:cNvSpPr/>
          <p:nvPr/>
        </p:nvSpPr>
        <p:spPr>
          <a:xfrm>
            <a:off x="5332928" y="2945249"/>
            <a:ext cx="3978116" cy="3991928"/>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The training of a PINN involves minimizing a loss function that combines the discrepancy between the predicted outputs and the observed data, as well as the discrepancy between the predicted outputs and the physical constraints. This optimization process leverages gradient-based techniques, such as backpropagation, to update the neural network parameters.</a:t>
            </a:r>
            <a:endParaRPr lang="en-US" sz="1786" dirty="0"/>
          </a:p>
        </p:txBody>
      </p:sp>
      <p:sp>
        <p:nvSpPr>
          <p:cNvPr id="9" name="Text 7"/>
          <p:cNvSpPr/>
          <p:nvPr/>
        </p:nvSpPr>
        <p:spPr>
          <a:xfrm>
            <a:off x="9872067" y="2364105"/>
            <a:ext cx="3978116" cy="708660"/>
          </a:xfrm>
          <a:prstGeom prst="rect">
            <a:avLst/>
          </a:prstGeom>
          <a:noFill/>
          <a:ln/>
        </p:spPr>
        <p:txBody>
          <a:bodyPr wrap="square" rtlCol="0" anchor="t"/>
          <a:lstStyle/>
          <a:p>
            <a:pPr marL="0" indent="0">
              <a:lnSpc>
                <a:spcPts val="2791"/>
              </a:lnSpc>
              <a:buNone/>
            </a:pPr>
            <a:r>
              <a:rPr lang="en-US" sz="2233" b="1" dirty="0">
                <a:solidFill>
                  <a:srgbClr val="101014"/>
                </a:solidFill>
                <a:latin typeface="Playfair Display" pitchFamily="34" charset="0"/>
                <a:ea typeface="Playfair Display" pitchFamily="34" charset="-122"/>
                <a:cs typeface="Playfair Display" pitchFamily="34" charset="-120"/>
              </a:rPr>
              <a:t>Regularization and Convergence</a:t>
            </a:r>
            <a:endParaRPr lang="en-US" sz="2233" dirty="0"/>
          </a:p>
        </p:txBody>
      </p:sp>
      <p:sp>
        <p:nvSpPr>
          <p:cNvPr id="10" name="Text 8"/>
          <p:cNvSpPr/>
          <p:nvPr/>
        </p:nvSpPr>
        <p:spPr>
          <a:xfrm>
            <a:off x="9872067" y="3299579"/>
            <a:ext cx="3978116" cy="3266123"/>
          </a:xfrm>
          <a:prstGeom prst="rect">
            <a:avLst/>
          </a:prstGeom>
          <a:noFill/>
          <a:ln/>
        </p:spPr>
        <p:txBody>
          <a:bodyPr wrap="square" rtlCol="0" anchor="t"/>
          <a:lstStyle/>
          <a:p>
            <a:pPr marL="0" indent="0">
              <a:lnSpc>
                <a:spcPts val="2858"/>
              </a:lnSpc>
              <a:buNone/>
            </a:pPr>
            <a:r>
              <a:rPr lang="en-US" sz="1786" dirty="0">
                <a:solidFill>
                  <a:srgbClr val="39393C"/>
                </a:solidFill>
                <a:latin typeface="Open Sans" pitchFamily="34" charset="0"/>
                <a:ea typeface="Open Sans" pitchFamily="34" charset="-122"/>
                <a:cs typeface="Open Sans" pitchFamily="34" charset="-120"/>
              </a:rPr>
              <a:t>Appropriate regularization techniques and optimization strategies are crucial for ensuring the convergence of the PINN training process and mitigating potential issues like overfitting or instability. Careful hyperparameter tuning is often required to achieve optimal performance.</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2358" y="2445782"/>
            <a:ext cx="5089565" cy="3337917"/>
          </a:xfrm>
          <a:prstGeom prst="rect">
            <a:avLst/>
          </a:prstGeom>
        </p:spPr>
      </p:pic>
      <p:sp>
        <p:nvSpPr>
          <p:cNvPr id="6" name="Text 2"/>
          <p:cNvSpPr/>
          <p:nvPr/>
        </p:nvSpPr>
        <p:spPr>
          <a:xfrm>
            <a:off x="555665" y="1107996"/>
            <a:ext cx="8032671" cy="992267"/>
          </a:xfrm>
          <a:prstGeom prst="rect">
            <a:avLst/>
          </a:prstGeom>
          <a:noFill/>
          <a:ln/>
        </p:spPr>
        <p:txBody>
          <a:bodyPr wrap="square" rtlCol="0" anchor="t"/>
          <a:lstStyle/>
          <a:p>
            <a:pPr marL="0" indent="0">
              <a:lnSpc>
                <a:spcPts val="3907"/>
              </a:lnSpc>
              <a:buNone/>
            </a:pPr>
            <a:r>
              <a:rPr lang="en-US" sz="3126" b="1" dirty="0">
                <a:solidFill>
                  <a:srgbClr val="101014"/>
                </a:solidFill>
                <a:latin typeface="Playfair Display" pitchFamily="34" charset="0"/>
                <a:ea typeface="Playfair Display" pitchFamily="34" charset="-122"/>
                <a:cs typeface="Playfair Display" pitchFamily="34" charset="-120"/>
              </a:rPr>
              <a:t>Governing Equations and Boundary Conditions</a:t>
            </a:r>
            <a:endParaRPr lang="en-US" sz="3126" dirty="0"/>
          </a:p>
        </p:txBody>
      </p:sp>
      <p:sp>
        <p:nvSpPr>
          <p:cNvPr id="7" name="Shape 3"/>
          <p:cNvSpPr/>
          <p:nvPr/>
        </p:nvSpPr>
        <p:spPr>
          <a:xfrm>
            <a:off x="555665" y="2338387"/>
            <a:ext cx="3937040" cy="2439233"/>
          </a:xfrm>
          <a:prstGeom prst="roundRect">
            <a:avLst>
              <a:gd name="adj" fmla="val 1172"/>
            </a:avLst>
          </a:prstGeom>
          <a:solidFill>
            <a:srgbClr val="E0E0EC"/>
          </a:solidFill>
          <a:ln/>
        </p:spPr>
        <p:txBody>
          <a:bodyPr/>
          <a:lstStyle/>
          <a:p>
            <a:endParaRPr lang="en-IN"/>
          </a:p>
        </p:txBody>
      </p:sp>
      <p:sp>
        <p:nvSpPr>
          <p:cNvPr id="8" name="Text 4"/>
          <p:cNvSpPr/>
          <p:nvPr/>
        </p:nvSpPr>
        <p:spPr>
          <a:xfrm>
            <a:off x="714374" y="2451555"/>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Governing Equations</a:t>
            </a:r>
            <a:endParaRPr lang="en-US" sz="1563" dirty="0"/>
          </a:p>
        </p:txBody>
      </p:sp>
      <p:sp>
        <p:nvSpPr>
          <p:cNvPr id="9" name="Text 5"/>
          <p:cNvSpPr/>
          <p:nvPr/>
        </p:nvSpPr>
        <p:spPr>
          <a:xfrm>
            <a:off x="714375" y="2699562"/>
            <a:ext cx="3619619" cy="177855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handle a wide range of governing equations, including partial differential equations (PDEs), ordinary differential equations (ODEs), and integro-differential equations. The ability to incorporate these physical laws into the neural network architecture is a key strength of the PINN approach.</a:t>
            </a:r>
            <a:endParaRPr lang="en-US" sz="1250" dirty="0"/>
          </a:p>
        </p:txBody>
      </p:sp>
      <p:sp>
        <p:nvSpPr>
          <p:cNvPr id="10" name="Shape 6"/>
          <p:cNvSpPr/>
          <p:nvPr/>
        </p:nvSpPr>
        <p:spPr>
          <a:xfrm>
            <a:off x="4651415" y="2338387"/>
            <a:ext cx="3937040" cy="2439233"/>
          </a:xfrm>
          <a:prstGeom prst="roundRect">
            <a:avLst>
              <a:gd name="adj" fmla="val 1172"/>
            </a:avLst>
          </a:prstGeom>
          <a:solidFill>
            <a:srgbClr val="E0E0EC"/>
          </a:solidFill>
          <a:ln/>
        </p:spPr>
        <p:txBody>
          <a:bodyPr/>
          <a:lstStyle/>
          <a:p>
            <a:endParaRPr lang="en-IN"/>
          </a:p>
        </p:txBody>
      </p:sp>
      <p:sp>
        <p:nvSpPr>
          <p:cNvPr id="11" name="Text 7"/>
          <p:cNvSpPr/>
          <p:nvPr/>
        </p:nvSpPr>
        <p:spPr>
          <a:xfrm>
            <a:off x="4810125" y="2454236"/>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Boundary Conditions</a:t>
            </a:r>
            <a:endParaRPr lang="en-US" sz="1563" dirty="0"/>
          </a:p>
        </p:txBody>
      </p:sp>
      <p:sp>
        <p:nvSpPr>
          <p:cNvPr id="12" name="Text 8"/>
          <p:cNvSpPr/>
          <p:nvPr/>
        </p:nvSpPr>
        <p:spPr>
          <a:xfrm>
            <a:off x="4810124" y="2703016"/>
            <a:ext cx="3619619" cy="177855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can incorporate various types of boundary conditions, such as Dirichlet, Neumann, and Robin conditions, to ensure that the predicted solutions satisfy the physical constraints at the boundaries of the domain. This is crucial for accurately modeling real-world physical systems.</a:t>
            </a:r>
            <a:endParaRPr lang="en-US" sz="1250" dirty="0"/>
          </a:p>
        </p:txBody>
      </p:sp>
      <p:sp>
        <p:nvSpPr>
          <p:cNvPr id="13" name="Shape 9"/>
          <p:cNvSpPr/>
          <p:nvPr/>
        </p:nvSpPr>
        <p:spPr>
          <a:xfrm>
            <a:off x="555665" y="4936331"/>
            <a:ext cx="3937040" cy="2185154"/>
          </a:xfrm>
          <a:prstGeom prst="roundRect">
            <a:avLst>
              <a:gd name="adj" fmla="val 1308"/>
            </a:avLst>
          </a:prstGeom>
          <a:solidFill>
            <a:srgbClr val="E0E0EC"/>
          </a:solidFill>
          <a:ln/>
        </p:spPr>
        <p:txBody>
          <a:bodyPr/>
          <a:lstStyle/>
          <a:p>
            <a:endParaRPr lang="en-IN"/>
          </a:p>
        </p:txBody>
      </p:sp>
      <p:sp>
        <p:nvSpPr>
          <p:cNvPr id="14" name="Text 10"/>
          <p:cNvSpPr/>
          <p:nvPr/>
        </p:nvSpPr>
        <p:spPr>
          <a:xfrm>
            <a:off x="714375" y="5095042"/>
            <a:ext cx="1984653"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Initial Conditions</a:t>
            </a:r>
            <a:endParaRPr lang="en-US" sz="1563" dirty="0"/>
          </a:p>
        </p:txBody>
      </p:sp>
      <p:sp>
        <p:nvSpPr>
          <p:cNvPr id="15" name="Text 11"/>
          <p:cNvSpPr/>
          <p:nvPr/>
        </p:nvSpPr>
        <p:spPr>
          <a:xfrm>
            <a:off x="714375" y="5438299"/>
            <a:ext cx="3619619" cy="1524476"/>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In the case of time-dependent problems, PINNs can also incorporate initial conditions, which define the initial state of the system and guide the evolution of the solution over time. The inclusion of both boundary and initial conditions is a hallmark of the PINN approach.</a:t>
            </a:r>
            <a:endParaRPr lang="en-US" sz="1250" dirty="0"/>
          </a:p>
        </p:txBody>
      </p:sp>
      <p:sp>
        <p:nvSpPr>
          <p:cNvPr id="16" name="Shape 12"/>
          <p:cNvSpPr/>
          <p:nvPr/>
        </p:nvSpPr>
        <p:spPr>
          <a:xfrm>
            <a:off x="4651415" y="4936331"/>
            <a:ext cx="3937040" cy="2185154"/>
          </a:xfrm>
          <a:prstGeom prst="roundRect">
            <a:avLst>
              <a:gd name="adj" fmla="val 1308"/>
            </a:avLst>
          </a:prstGeom>
          <a:solidFill>
            <a:srgbClr val="E0E0EC"/>
          </a:solidFill>
          <a:ln/>
        </p:spPr>
        <p:txBody>
          <a:bodyPr/>
          <a:lstStyle/>
          <a:p>
            <a:endParaRPr lang="en-IN"/>
          </a:p>
        </p:txBody>
      </p:sp>
      <p:sp>
        <p:nvSpPr>
          <p:cNvPr id="17" name="Text 13"/>
          <p:cNvSpPr/>
          <p:nvPr/>
        </p:nvSpPr>
        <p:spPr>
          <a:xfrm>
            <a:off x="4810125" y="5095042"/>
            <a:ext cx="2232541" cy="248007"/>
          </a:xfrm>
          <a:prstGeom prst="rect">
            <a:avLst/>
          </a:prstGeom>
          <a:noFill/>
          <a:ln/>
        </p:spPr>
        <p:txBody>
          <a:bodyPr wrap="none" rtlCol="0" anchor="t"/>
          <a:lstStyle/>
          <a:p>
            <a:pPr marL="0" indent="0">
              <a:lnSpc>
                <a:spcPts val="1953"/>
              </a:lnSpc>
              <a:buNone/>
            </a:pPr>
            <a:r>
              <a:rPr lang="en-US" sz="1563" b="1" dirty="0">
                <a:solidFill>
                  <a:srgbClr val="39393C"/>
                </a:solidFill>
                <a:latin typeface="Playfair Display" pitchFamily="34" charset="0"/>
                <a:ea typeface="Playfair Display" pitchFamily="34" charset="-122"/>
                <a:cs typeface="Playfair Display" pitchFamily="34" charset="-120"/>
              </a:rPr>
              <a:t>Weak Form Formulation</a:t>
            </a:r>
            <a:endParaRPr lang="en-US" sz="1563" dirty="0"/>
          </a:p>
        </p:txBody>
      </p:sp>
      <p:sp>
        <p:nvSpPr>
          <p:cNvPr id="18" name="Text 14"/>
          <p:cNvSpPr/>
          <p:nvPr/>
        </p:nvSpPr>
        <p:spPr>
          <a:xfrm>
            <a:off x="4810125" y="5438299"/>
            <a:ext cx="3619619" cy="1270397"/>
          </a:xfrm>
          <a:prstGeom prst="rect">
            <a:avLst/>
          </a:prstGeom>
          <a:noFill/>
          <a:ln/>
        </p:spPr>
        <p:txBody>
          <a:bodyPr wrap="square" rtlCol="0" anchor="t"/>
          <a:lstStyle/>
          <a:p>
            <a:pPr marL="0" indent="0">
              <a:lnSpc>
                <a:spcPts val="2000"/>
              </a:lnSpc>
              <a:buNone/>
            </a:pPr>
            <a:r>
              <a:rPr lang="en-US" sz="1250" dirty="0">
                <a:solidFill>
                  <a:srgbClr val="39393C"/>
                </a:solidFill>
                <a:latin typeface="Open Sans" pitchFamily="34" charset="0"/>
                <a:ea typeface="Open Sans" pitchFamily="34" charset="-122"/>
                <a:cs typeface="Open Sans" pitchFamily="34" charset="-120"/>
              </a:rPr>
              <a:t>PINNs often utilize a weak form formulation, which allows for the incorporation of physical constraints in a more flexible and robust manner, particularly for problems with complex geometries or boundary conditions.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43192" y="2276713"/>
            <a:ext cx="5088017" cy="3676174"/>
          </a:xfrm>
          <a:prstGeom prst="rect">
            <a:avLst/>
          </a:prstGeom>
        </p:spPr>
      </p:pic>
      <p:sp>
        <p:nvSpPr>
          <p:cNvPr id="6" name="Text 2"/>
          <p:cNvSpPr/>
          <p:nvPr/>
        </p:nvSpPr>
        <p:spPr>
          <a:xfrm>
            <a:off x="557451" y="1452682"/>
            <a:ext cx="8029099" cy="995363"/>
          </a:xfrm>
          <a:prstGeom prst="rect">
            <a:avLst/>
          </a:prstGeom>
          <a:noFill/>
          <a:ln/>
        </p:spPr>
        <p:txBody>
          <a:bodyPr wrap="square" rtlCol="0" anchor="t"/>
          <a:lstStyle/>
          <a:p>
            <a:pPr marL="0" indent="0">
              <a:lnSpc>
                <a:spcPts val="3919"/>
              </a:lnSpc>
              <a:buNone/>
            </a:pPr>
            <a:r>
              <a:rPr lang="en-US" sz="3135" b="1" dirty="0">
                <a:solidFill>
                  <a:srgbClr val="101014"/>
                </a:solidFill>
                <a:latin typeface="Playfair Display" pitchFamily="34" charset="0"/>
                <a:ea typeface="Playfair Display" pitchFamily="34" charset="-122"/>
                <a:cs typeface="Playfair Display" pitchFamily="34" charset="-120"/>
              </a:rPr>
              <a:t>Solving Ordinary Differential Equations with PINNs</a:t>
            </a:r>
            <a:endParaRPr lang="en-US" sz="3135" dirty="0"/>
          </a:p>
        </p:txBody>
      </p:sp>
      <p:sp>
        <p:nvSpPr>
          <p:cNvPr id="7" name="Shape 3"/>
          <p:cNvSpPr/>
          <p:nvPr/>
        </p:nvSpPr>
        <p:spPr>
          <a:xfrm>
            <a:off x="786408" y="2686883"/>
            <a:ext cx="19883" cy="4090035"/>
          </a:xfrm>
          <a:prstGeom prst="roundRect">
            <a:avLst>
              <a:gd name="adj" fmla="val 144196"/>
            </a:avLst>
          </a:prstGeom>
          <a:solidFill>
            <a:srgbClr val="C6C6D2"/>
          </a:solidFill>
          <a:ln/>
        </p:spPr>
        <p:txBody>
          <a:bodyPr/>
          <a:lstStyle/>
          <a:p>
            <a:endParaRPr lang="en-IN"/>
          </a:p>
        </p:txBody>
      </p:sp>
      <p:sp>
        <p:nvSpPr>
          <p:cNvPr id="8" name="Shape 4"/>
          <p:cNvSpPr/>
          <p:nvPr/>
        </p:nvSpPr>
        <p:spPr>
          <a:xfrm>
            <a:off x="975479" y="3035320"/>
            <a:ext cx="557451" cy="19883"/>
          </a:xfrm>
          <a:prstGeom prst="roundRect">
            <a:avLst>
              <a:gd name="adj" fmla="val 144196"/>
            </a:avLst>
          </a:prstGeom>
          <a:solidFill>
            <a:srgbClr val="C6C6D2"/>
          </a:solidFill>
          <a:ln/>
        </p:spPr>
        <p:txBody>
          <a:bodyPr/>
          <a:lstStyle/>
          <a:p>
            <a:endParaRPr lang="en-IN"/>
          </a:p>
        </p:txBody>
      </p:sp>
      <p:sp>
        <p:nvSpPr>
          <p:cNvPr id="9" name="Shape 5"/>
          <p:cNvSpPr/>
          <p:nvPr/>
        </p:nvSpPr>
        <p:spPr>
          <a:xfrm>
            <a:off x="617101" y="2866073"/>
            <a:ext cx="358378" cy="358378"/>
          </a:xfrm>
          <a:prstGeom prst="roundRect">
            <a:avLst>
              <a:gd name="adj" fmla="val 8000"/>
            </a:avLst>
          </a:prstGeom>
          <a:solidFill>
            <a:srgbClr val="E0E0EC"/>
          </a:solidFill>
          <a:ln/>
        </p:spPr>
        <p:txBody>
          <a:bodyPr/>
          <a:lstStyle/>
          <a:p>
            <a:endParaRPr lang="en-IN"/>
          </a:p>
        </p:txBody>
      </p:sp>
      <p:sp>
        <p:nvSpPr>
          <p:cNvPr id="10" name="Text 6"/>
          <p:cNvSpPr/>
          <p:nvPr/>
        </p:nvSpPr>
        <p:spPr>
          <a:xfrm>
            <a:off x="750451" y="2925723"/>
            <a:ext cx="91559" cy="238958"/>
          </a:xfrm>
          <a:prstGeom prst="rect">
            <a:avLst/>
          </a:prstGeom>
          <a:noFill/>
          <a:ln/>
        </p:spPr>
        <p:txBody>
          <a:bodyPr wrap="none" rtlCol="0" anchor="t"/>
          <a:lstStyle/>
          <a:p>
            <a:pPr marL="0" indent="0" algn="ctr">
              <a:lnSpc>
                <a:spcPts val="1881"/>
              </a:lnSpc>
              <a:buNone/>
            </a:pPr>
            <a:r>
              <a:rPr lang="en-US" sz="1881" b="1" dirty="0">
                <a:solidFill>
                  <a:srgbClr val="39393C"/>
                </a:solidFill>
                <a:latin typeface="Playfair Display" pitchFamily="34" charset="0"/>
                <a:ea typeface="Playfair Display" pitchFamily="34" charset="-122"/>
                <a:cs typeface="Playfair Display" pitchFamily="34" charset="-120"/>
              </a:rPr>
              <a:t>1</a:t>
            </a:r>
            <a:endParaRPr lang="en-US" sz="1881" dirty="0"/>
          </a:p>
        </p:txBody>
      </p:sp>
      <p:sp>
        <p:nvSpPr>
          <p:cNvPr id="11" name="Text 7"/>
          <p:cNvSpPr/>
          <p:nvPr/>
        </p:nvSpPr>
        <p:spPr>
          <a:xfrm>
            <a:off x="1672233" y="2846070"/>
            <a:ext cx="1990963" cy="248841"/>
          </a:xfrm>
          <a:prstGeom prst="rect">
            <a:avLst/>
          </a:prstGeom>
          <a:noFill/>
          <a:ln/>
        </p:spPr>
        <p:txBody>
          <a:bodyPr wrap="none" rtlCol="0" anchor="t"/>
          <a:lstStyle/>
          <a:p>
            <a:pPr marL="0" indent="0" algn="l">
              <a:lnSpc>
                <a:spcPts val="1960"/>
              </a:lnSpc>
              <a:buNone/>
            </a:pPr>
            <a:r>
              <a:rPr lang="en-US" sz="1568" b="1" dirty="0">
                <a:solidFill>
                  <a:srgbClr val="39393C"/>
                </a:solidFill>
                <a:latin typeface="Playfair Display" pitchFamily="34" charset="0"/>
                <a:ea typeface="Playfair Display" pitchFamily="34" charset="-122"/>
                <a:cs typeface="Playfair Display" pitchFamily="34" charset="-120"/>
              </a:rPr>
              <a:t>Problem Formulation</a:t>
            </a:r>
            <a:endParaRPr lang="en-US" sz="1568" dirty="0"/>
          </a:p>
        </p:txBody>
      </p:sp>
      <p:sp>
        <p:nvSpPr>
          <p:cNvPr id="12" name="Text 8"/>
          <p:cNvSpPr/>
          <p:nvPr/>
        </p:nvSpPr>
        <p:spPr>
          <a:xfrm>
            <a:off x="1672233" y="3190399"/>
            <a:ext cx="6914317" cy="509588"/>
          </a:xfrm>
          <a:prstGeom prst="rect">
            <a:avLst/>
          </a:prstGeom>
          <a:noFill/>
          <a:ln/>
        </p:spPr>
        <p:txBody>
          <a:bodyPr wrap="square" rtlCol="0" anchor="t"/>
          <a:lstStyle/>
          <a:p>
            <a:pPr marL="0" indent="0" algn="l">
              <a:lnSpc>
                <a:spcPts val="2007"/>
              </a:lnSpc>
              <a:buNone/>
            </a:pPr>
            <a:r>
              <a:rPr lang="en-US" sz="1254" dirty="0">
                <a:solidFill>
                  <a:srgbClr val="39393C"/>
                </a:solidFill>
                <a:latin typeface="Open Sans" pitchFamily="34" charset="0"/>
                <a:ea typeface="Open Sans" pitchFamily="34" charset="-122"/>
                <a:cs typeface="Open Sans" pitchFamily="34" charset="-120"/>
              </a:rPr>
              <a:t>The first step in solving ODEs with PINNs is to formulate the problem, which involves defining the governing ODE, the initial and boundary conditions, and the desired output.</a:t>
            </a:r>
            <a:endParaRPr lang="en-US" sz="1254" dirty="0"/>
          </a:p>
        </p:txBody>
      </p:sp>
      <p:sp>
        <p:nvSpPr>
          <p:cNvPr id="13" name="Shape 9"/>
          <p:cNvSpPr/>
          <p:nvPr/>
        </p:nvSpPr>
        <p:spPr>
          <a:xfrm>
            <a:off x="975479" y="4366796"/>
            <a:ext cx="557451" cy="19883"/>
          </a:xfrm>
          <a:prstGeom prst="roundRect">
            <a:avLst>
              <a:gd name="adj" fmla="val 144196"/>
            </a:avLst>
          </a:prstGeom>
          <a:solidFill>
            <a:srgbClr val="C6C6D2"/>
          </a:solidFill>
          <a:ln/>
        </p:spPr>
        <p:txBody>
          <a:bodyPr/>
          <a:lstStyle/>
          <a:p>
            <a:endParaRPr lang="en-IN"/>
          </a:p>
        </p:txBody>
      </p:sp>
      <p:sp>
        <p:nvSpPr>
          <p:cNvPr id="14" name="Shape 10"/>
          <p:cNvSpPr/>
          <p:nvPr/>
        </p:nvSpPr>
        <p:spPr>
          <a:xfrm>
            <a:off x="617101" y="4197548"/>
            <a:ext cx="358378" cy="358378"/>
          </a:xfrm>
          <a:prstGeom prst="roundRect">
            <a:avLst>
              <a:gd name="adj" fmla="val 8000"/>
            </a:avLst>
          </a:prstGeom>
          <a:solidFill>
            <a:srgbClr val="E0E0EC"/>
          </a:solidFill>
          <a:ln/>
        </p:spPr>
        <p:txBody>
          <a:bodyPr/>
          <a:lstStyle/>
          <a:p>
            <a:endParaRPr lang="en-IN"/>
          </a:p>
        </p:txBody>
      </p:sp>
      <p:sp>
        <p:nvSpPr>
          <p:cNvPr id="15" name="Text 11"/>
          <p:cNvSpPr/>
          <p:nvPr/>
        </p:nvSpPr>
        <p:spPr>
          <a:xfrm>
            <a:off x="733782" y="4257199"/>
            <a:ext cx="125016" cy="238958"/>
          </a:xfrm>
          <a:prstGeom prst="rect">
            <a:avLst/>
          </a:prstGeom>
          <a:noFill/>
          <a:ln/>
        </p:spPr>
        <p:txBody>
          <a:bodyPr wrap="none" rtlCol="0" anchor="t"/>
          <a:lstStyle/>
          <a:p>
            <a:pPr marL="0" indent="0" algn="ctr">
              <a:lnSpc>
                <a:spcPts val="1881"/>
              </a:lnSpc>
              <a:buNone/>
            </a:pPr>
            <a:r>
              <a:rPr lang="en-US" sz="1881" b="1" dirty="0">
                <a:solidFill>
                  <a:srgbClr val="39393C"/>
                </a:solidFill>
                <a:latin typeface="Playfair Display" pitchFamily="34" charset="0"/>
                <a:ea typeface="Playfair Display" pitchFamily="34" charset="-122"/>
                <a:cs typeface="Playfair Display" pitchFamily="34" charset="-120"/>
              </a:rPr>
              <a:t>2</a:t>
            </a:r>
            <a:endParaRPr lang="en-US" sz="1881" dirty="0"/>
          </a:p>
        </p:txBody>
      </p:sp>
      <p:sp>
        <p:nvSpPr>
          <p:cNvPr id="16" name="Text 12"/>
          <p:cNvSpPr/>
          <p:nvPr/>
        </p:nvSpPr>
        <p:spPr>
          <a:xfrm>
            <a:off x="1672233" y="4177546"/>
            <a:ext cx="2636758" cy="248841"/>
          </a:xfrm>
          <a:prstGeom prst="rect">
            <a:avLst/>
          </a:prstGeom>
          <a:noFill/>
          <a:ln/>
        </p:spPr>
        <p:txBody>
          <a:bodyPr wrap="none" rtlCol="0" anchor="t"/>
          <a:lstStyle/>
          <a:p>
            <a:pPr marL="0" indent="0" algn="l">
              <a:lnSpc>
                <a:spcPts val="1960"/>
              </a:lnSpc>
              <a:buNone/>
            </a:pPr>
            <a:r>
              <a:rPr lang="en-US" sz="1568" b="1" dirty="0">
                <a:solidFill>
                  <a:srgbClr val="39393C"/>
                </a:solidFill>
                <a:latin typeface="Playfair Display" pitchFamily="34" charset="0"/>
                <a:ea typeface="Playfair Display" pitchFamily="34" charset="-122"/>
                <a:cs typeface="Playfair Display" pitchFamily="34" charset="-120"/>
              </a:rPr>
              <a:t>Neural Network Architecture</a:t>
            </a:r>
            <a:endParaRPr lang="en-US" sz="1568" dirty="0"/>
          </a:p>
        </p:txBody>
      </p:sp>
      <p:sp>
        <p:nvSpPr>
          <p:cNvPr id="17" name="Text 13"/>
          <p:cNvSpPr/>
          <p:nvPr/>
        </p:nvSpPr>
        <p:spPr>
          <a:xfrm>
            <a:off x="1672233" y="4521875"/>
            <a:ext cx="6914317" cy="509588"/>
          </a:xfrm>
          <a:prstGeom prst="rect">
            <a:avLst/>
          </a:prstGeom>
          <a:noFill/>
          <a:ln/>
        </p:spPr>
        <p:txBody>
          <a:bodyPr wrap="square" rtlCol="0" anchor="t"/>
          <a:lstStyle/>
          <a:p>
            <a:pPr marL="0" indent="0" algn="l">
              <a:lnSpc>
                <a:spcPts val="2007"/>
              </a:lnSpc>
              <a:buNone/>
            </a:pPr>
            <a:r>
              <a:rPr lang="en-US" sz="1254" dirty="0">
                <a:solidFill>
                  <a:srgbClr val="39393C"/>
                </a:solidFill>
                <a:latin typeface="Open Sans" pitchFamily="34" charset="0"/>
                <a:ea typeface="Open Sans" pitchFamily="34" charset="-122"/>
                <a:cs typeface="Open Sans" pitchFamily="34" charset="-120"/>
              </a:rPr>
              <a:t>A neural network is then designed to represent the solution to the ODE. The network's architecture is chosen to effectively capture the underlying physics of the problem.</a:t>
            </a:r>
            <a:endParaRPr lang="en-US" sz="1254" dirty="0"/>
          </a:p>
        </p:txBody>
      </p:sp>
      <p:sp>
        <p:nvSpPr>
          <p:cNvPr id="18" name="Shape 14"/>
          <p:cNvSpPr/>
          <p:nvPr/>
        </p:nvSpPr>
        <p:spPr>
          <a:xfrm>
            <a:off x="975479" y="5698272"/>
            <a:ext cx="557451" cy="19883"/>
          </a:xfrm>
          <a:prstGeom prst="roundRect">
            <a:avLst>
              <a:gd name="adj" fmla="val 144196"/>
            </a:avLst>
          </a:prstGeom>
          <a:solidFill>
            <a:srgbClr val="C6C6D2"/>
          </a:solidFill>
          <a:ln/>
        </p:spPr>
        <p:txBody>
          <a:bodyPr/>
          <a:lstStyle/>
          <a:p>
            <a:endParaRPr lang="en-IN"/>
          </a:p>
        </p:txBody>
      </p:sp>
      <p:sp>
        <p:nvSpPr>
          <p:cNvPr id="19" name="Shape 15"/>
          <p:cNvSpPr/>
          <p:nvPr/>
        </p:nvSpPr>
        <p:spPr>
          <a:xfrm>
            <a:off x="617101" y="5529024"/>
            <a:ext cx="358378" cy="358378"/>
          </a:xfrm>
          <a:prstGeom prst="roundRect">
            <a:avLst>
              <a:gd name="adj" fmla="val 8000"/>
            </a:avLst>
          </a:prstGeom>
          <a:solidFill>
            <a:srgbClr val="E0E0EC"/>
          </a:solidFill>
          <a:ln/>
        </p:spPr>
        <p:txBody>
          <a:bodyPr/>
          <a:lstStyle/>
          <a:p>
            <a:endParaRPr lang="en-IN"/>
          </a:p>
        </p:txBody>
      </p:sp>
      <p:sp>
        <p:nvSpPr>
          <p:cNvPr id="20" name="Text 16"/>
          <p:cNvSpPr/>
          <p:nvPr/>
        </p:nvSpPr>
        <p:spPr>
          <a:xfrm>
            <a:off x="737949" y="5588675"/>
            <a:ext cx="116562" cy="238958"/>
          </a:xfrm>
          <a:prstGeom prst="rect">
            <a:avLst/>
          </a:prstGeom>
          <a:noFill/>
          <a:ln/>
        </p:spPr>
        <p:txBody>
          <a:bodyPr wrap="none" rtlCol="0" anchor="t"/>
          <a:lstStyle/>
          <a:p>
            <a:pPr marL="0" indent="0" algn="ctr">
              <a:lnSpc>
                <a:spcPts val="1881"/>
              </a:lnSpc>
              <a:buNone/>
            </a:pPr>
            <a:r>
              <a:rPr lang="en-US" sz="1881" b="1" dirty="0">
                <a:solidFill>
                  <a:srgbClr val="39393C"/>
                </a:solidFill>
                <a:latin typeface="Playfair Display" pitchFamily="34" charset="0"/>
                <a:ea typeface="Playfair Display" pitchFamily="34" charset="-122"/>
                <a:cs typeface="Playfair Display" pitchFamily="34" charset="-120"/>
              </a:rPr>
              <a:t>3</a:t>
            </a:r>
            <a:endParaRPr lang="en-US" sz="1881" dirty="0"/>
          </a:p>
        </p:txBody>
      </p:sp>
      <p:sp>
        <p:nvSpPr>
          <p:cNvPr id="21" name="Text 17"/>
          <p:cNvSpPr/>
          <p:nvPr/>
        </p:nvSpPr>
        <p:spPr>
          <a:xfrm>
            <a:off x="1672233" y="5509022"/>
            <a:ext cx="1990963" cy="248841"/>
          </a:xfrm>
          <a:prstGeom prst="rect">
            <a:avLst/>
          </a:prstGeom>
          <a:noFill/>
          <a:ln/>
        </p:spPr>
        <p:txBody>
          <a:bodyPr wrap="none" rtlCol="0" anchor="t"/>
          <a:lstStyle/>
          <a:p>
            <a:pPr marL="0" indent="0" algn="l">
              <a:lnSpc>
                <a:spcPts val="1960"/>
              </a:lnSpc>
              <a:buNone/>
            </a:pPr>
            <a:r>
              <a:rPr lang="en-US" sz="1568" b="1" dirty="0">
                <a:solidFill>
                  <a:srgbClr val="39393C"/>
                </a:solidFill>
                <a:latin typeface="Playfair Display" pitchFamily="34" charset="0"/>
                <a:ea typeface="Playfair Display" pitchFamily="34" charset="-122"/>
                <a:cs typeface="Playfair Display" pitchFamily="34" charset="-120"/>
              </a:rPr>
              <a:t>Training the PINN</a:t>
            </a:r>
            <a:endParaRPr lang="en-US" sz="1568" dirty="0"/>
          </a:p>
        </p:txBody>
      </p:sp>
      <p:sp>
        <p:nvSpPr>
          <p:cNvPr id="22" name="Text 18"/>
          <p:cNvSpPr/>
          <p:nvPr/>
        </p:nvSpPr>
        <p:spPr>
          <a:xfrm>
            <a:off x="1672233" y="5853351"/>
            <a:ext cx="6914317" cy="764381"/>
          </a:xfrm>
          <a:prstGeom prst="rect">
            <a:avLst/>
          </a:prstGeom>
          <a:noFill/>
          <a:ln/>
        </p:spPr>
        <p:txBody>
          <a:bodyPr wrap="square" rtlCol="0" anchor="t"/>
          <a:lstStyle/>
          <a:p>
            <a:pPr marL="0" indent="0" algn="l">
              <a:lnSpc>
                <a:spcPts val="2007"/>
              </a:lnSpc>
              <a:buNone/>
            </a:pPr>
            <a:r>
              <a:rPr lang="en-US" sz="1254" dirty="0">
                <a:solidFill>
                  <a:srgbClr val="39393C"/>
                </a:solidFill>
                <a:latin typeface="Open Sans" pitchFamily="34" charset="0"/>
                <a:ea typeface="Open Sans" pitchFamily="34" charset="-122"/>
                <a:cs typeface="Open Sans" pitchFamily="34" charset="-120"/>
              </a:rPr>
              <a:t>The PINN is trained by minimizing a loss function that combines the residual of the ODE and the error in satisfying the initial and boundary conditions. This ensures that the neural network's output closely matches the true solution.</a:t>
            </a:r>
            <a:endParaRPr lang="en-US" sz="125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txBody>
          <a:bodyPr/>
          <a:lstStyle/>
          <a:p>
            <a:endParaRPr lang="en-IN"/>
          </a:p>
        </p:txBody>
      </p:sp>
      <p:sp>
        <p:nvSpPr>
          <p:cNvPr id="3" name="Shape 1"/>
          <p:cNvSpPr/>
          <p:nvPr/>
        </p:nvSpPr>
        <p:spPr>
          <a:xfrm>
            <a:off x="0" y="0"/>
            <a:ext cx="14630400" cy="8229600"/>
          </a:xfrm>
          <a:prstGeom prst="rect">
            <a:avLst/>
          </a:prstGeom>
          <a:solidFill>
            <a:srgbClr val="F3F3F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1292" y="2932867"/>
            <a:ext cx="5011698" cy="2363867"/>
          </a:xfrm>
          <a:prstGeom prst="rect">
            <a:avLst/>
          </a:prstGeom>
        </p:spPr>
      </p:pic>
      <p:sp>
        <p:nvSpPr>
          <p:cNvPr id="6" name="Text 2"/>
          <p:cNvSpPr/>
          <p:nvPr/>
        </p:nvSpPr>
        <p:spPr>
          <a:xfrm>
            <a:off x="664607" y="765929"/>
            <a:ext cx="7814786" cy="1186577"/>
          </a:xfrm>
          <a:prstGeom prst="rect">
            <a:avLst/>
          </a:prstGeom>
          <a:noFill/>
          <a:ln/>
        </p:spPr>
        <p:txBody>
          <a:bodyPr wrap="square" rtlCol="0" anchor="t"/>
          <a:lstStyle/>
          <a:p>
            <a:pPr marL="0" indent="0">
              <a:lnSpc>
                <a:spcPts val="4673"/>
              </a:lnSpc>
              <a:buNone/>
            </a:pPr>
            <a:r>
              <a:rPr lang="en-US" sz="3738" b="1" dirty="0">
                <a:solidFill>
                  <a:srgbClr val="101014"/>
                </a:solidFill>
                <a:latin typeface="Playfair Display" pitchFamily="34" charset="0"/>
                <a:ea typeface="Playfair Display" pitchFamily="34" charset="-122"/>
                <a:cs typeface="Playfair Display" pitchFamily="34" charset="-120"/>
              </a:rPr>
              <a:t>Solving Partial Differential Equations with PINNs</a:t>
            </a:r>
            <a:endParaRPr lang="en-US" sz="3738" dirty="0"/>
          </a:p>
        </p:txBody>
      </p:sp>
      <p:pic>
        <p:nvPicPr>
          <p:cNvPr id="7" name="Image 2" descr="preencoded.png"/>
          <p:cNvPicPr>
            <a:picLocks noChangeAspect="1"/>
          </p:cNvPicPr>
          <p:nvPr/>
        </p:nvPicPr>
        <p:blipFill>
          <a:blip r:embed="rId5"/>
          <a:stretch>
            <a:fillRect/>
          </a:stretch>
        </p:blipFill>
        <p:spPr>
          <a:xfrm>
            <a:off x="664607" y="2237303"/>
            <a:ext cx="949404" cy="1519118"/>
          </a:xfrm>
          <a:prstGeom prst="rect">
            <a:avLst/>
          </a:prstGeom>
        </p:spPr>
      </p:pic>
      <p:sp>
        <p:nvSpPr>
          <p:cNvPr id="8" name="Text 3"/>
          <p:cNvSpPr/>
          <p:nvPr/>
        </p:nvSpPr>
        <p:spPr>
          <a:xfrm>
            <a:off x="1898809" y="2427089"/>
            <a:ext cx="2373749" cy="296704"/>
          </a:xfrm>
          <a:prstGeom prst="rect">
            <a:avLst/>
          </a:prstGeom>
          <a:noFill/>
          <a:ln/>
        </p:spPr>
        <p:txBody>
          <a:bodyPr wrap="none" rtlCol="0" anchor="t"/>
          <a:lstStyle/>
          <a:p>
            <a:pPr marL="0" indent="0" algn="l">
              <a:lnSpc>
                <a:spcPts val="2336"/>
              </a:lnSpc>
              <a:buNone/>
            </a:pPr>
            <a:r>
              <a:rPr lang="en-US" sz="1869" b="1" dirty="0">
                <a:solidFill>
                  <a:srgbClr val="39393C"/>
                </a:solidFill>
                <a:latin typeface="Playfair Display" pitchFamily="34" charset="0"/>
                <a:ea typeface="Playfair Display" pitchFamily="34" charset="-122"/>
                <a:cs typeface="Playfair Display" pitchFamily="34" charset="-120"/>
              </a:rPr>
              <a:t>Problem Formulation</a:t>
            </a:r>
            <a:endParaRPr lang="en-US" sz="1869" dirty="0"/>
          </a:p>
        </p:txBody>
      </p:sp>
      <p:sp>
        <p:nvSpPr>
          <p:cNvPr id="9" name="Text 4"/>
          <p:cNvSpPr/>
          <p:nvPr/>
        </p:nvSpPr>
        <p:spPr>
          <a:xfrm>
            <a:off x="1898809" y="2837617"/>
            <a:ext cx="6580584" cy="607695"/>
          </a:xfrm>
          <a:prstGeom prst="rect">
            <a:avLst/>
          </a:prstGeom>
          <a:noFill/>
          <a:ln/>
        </p:spPr>
        <p:txBody>
          <a:bodyPr wrap="square" rtlCol="0" anchor="t"/>
          <a:lstStyle/>
          <a:p>
            <a:pPr marL="0" indent="0" algn="l">
              <a:lnSpc>
                <a:spcPts val="2392"/>
              </a:lnSpc>
              <a:buNone/>
            </a:pPr>
            <a:r>
              <a:rPr lang="en-US" sz="1495" dirty="0">
                <a:solidFill>
                  <a:srgbClr val="39393C"/>
                </a:solidFill>
                <a:latin typeface="Open Sans" pitchFamily="34" charset="0"/>
                <a:ea typeface="Open Sans" pitchFamily="34" charset="-122"/>
                <a:cs typeface="Open Sans" pitchFamily="34" charset="-120"/>
              </a:rPr>
              <a:t>The first step in solving PDEs with PINNs is to define the governing PDE, the initial and boundary conditions, and the desired output.</a:t>
            </a:r>
            <a:endParaRPr lang="en-US" sz="1495" dirty="0"/>
          </a:p>
        </p:txBody>
      </p:sp>
      <p:pic>
        <p:nvPicPr>
          <p:cNvPr id="10" name="Image 3" descr="preencoded.png"/>
          <p:cNvPicPr>
            <a:picLocks noChangeAspect="1"/>
          </p:cNvPicPr>
          <p:nvPr/>
        </p:nvPicPr>
        <p:blipFill>
          <a:blip r:embed="rId6"/>
          <a:stretch>
            <a:fillRect/>
          </a:stretch>
        </p:blipFill>
        <p:spPr>
          <a:xfrm>
            <a:off x="664607" y="3756422"/>
            <a:ext cx="949404" cy="1701641"/>
          </a:xfrm>
          <a:prstGeom prst="rect">
            <a:avLst/>
          </a:prstGeom>
        </p:spPr>
      </p:pic>
      <p:sp>
        <p:nvSpPr>
          <p:cNvPr id="11" name="Text 5"/>
          <p:cNvSpPr/>
          <p:nvPr/>
        </p:nvSpPr>
        <p:spPr>
          <a:xfrm>
            <a:off x="1898809" y="3946207"/>
            <a:ext cx="3144917" cy="296704"/>
          </a:xfrm>
          <a:prstGeom prst="rect">
            <a:avLst/>
          </a:prstGeom>
          <a:noFill/>
          <a:ln/>
        </p:spPr>
        <p:txBody>
          <a:bodyPr wrap="none" rtlCol="0" anchor="t"/>
          <a:lstStyle/>
          <a:p>
            <a:pPr marL="0" indent="0" algn="l">
              <a:lnSpc>
                <a:spcPts val="2336"/>
              </a:lnSpc>
              <a:buNone/>
            </a:pPr>
            <a:r>
              <a:rPr lang="en-US" sz="1869" b="1" dirty="0">
                <a:solidFill>
                  <a:srgbClr val="39393C"/>
                </a:solidFill>
                <a:latin typeface="Playfair Display" pitchFamily="34" charset="0"/>
                <a:ea typeface="Playfair Display" pitchFamily="34" charset="-122"/>
                <a:cs typeface="Playfair Display" pitchFamily="34" charset="-120"/>
              </a:rPr>
              <a:t>Neural Network Architecture</a:t>
            </a:r>
            <a:endParaRPr lang="en-US" sz="1869" dirty="0"/>
          </a:p>
        </p:txBody>
      </p:sp>
      <p:sp>
        <p:nvSpPr>
          <p:cNvPr id="12" name="Text 6"/>
          <p:cNvSpPr/>
          <p:nvPr/>
        </p:nvSpPr>
        <p:spPr>
          <a:xfrm>
            <a:off x="1898809" y="4356735"/>
            <a:ext cx="6580584" cy="911543"/>
          </a:xfrm>
          <a:prstGeom prst="rect">
            <a:avLst/>
          </a:prstGeom>
          <a:noFill/>
          <a:ln/>
        </p:spPr>
        <p:txBody>
          <a:bodyPr wrap="square" rtlCol="0" anchor="t"/>
          <a:lstStyle/>
          <a:p>
            <a:pPr marL="0" indent="0" algn="l">
              <a:lnSpc>
                <a:spcPts val="2392"/>
              </a:lnSpc>
              <a:buNone/>
            </a:pPr>
            <a:r>
              <a:rPr lang="en-US" sz="1495" dirty="0">
                <a:solidFill>
                  <a:srgbClr val="39393C"/>
                </a:solidFill>
                <a:latin typeface="Open Sans" pitchFamily="34" charset="0"/>
                <a:ea typeface="Open Sans" pitchFamily="34" charset="-122"/>
                <a:cs typeface="Open Sans" pitchFamily="34" charset="-120"/>
              </a:rPr>
              <a:t>A neural network is designed to represent the solution to the PDE, with the network's architecture chosen to capture the underlying physics effectively.</a:t>
            </a:r>
            <a:endParaRPr lang="en-US" sz="1495" dirty="0"/>
          </a:p>
        </p:txBody>
      </p:sp>
      <p:pic>
        <p:nvPicPr>
          <p:cNvPr id="13" name="Image 4" descr="preencoded.png"/>
          <p:cNvPicPr>
            <a:picLocks noChangeAspect="1"/>
          </p:cNvPicPr>
          <p:nvPr/>
        </p:nvPicPr>
        <p:blipFill>
          <a:blip r:embed="rId7"/>
          <a:stretch>
            <a:fillRect/>
          </a:stretch>
        </p:blipFill>
        <p:spPr>
          <a:xfrm>
            <a:off x="664607" y="5458063"/>
            <a:ext cx="949404" cy="2005489"/>
          </a:xfrm>
          <a:prstGeom prst="rect">
            <a:avLst/>
          </a:prstGeom>
        </p:spPr>
      </p:pic>
      <p:sp>
        <p:nvSpPr>
          <p:cNvPr id="14" name="Text 7"/>
          <p:cNvSpPr/>
          <p:nvPr/>
        </p:nvSpPr>
        <p:spPr>
          <a:xfrm>
            <a:off x="1898809" y="5647849"/>
            <a:ext cx="2373749" cy="296704"/>
          </a:xfrm>
          <a:prstGeom prst="rect">
            <a:avLst/>
          </a:prstGeom>
          <a:noFill/>
          <a:ln/>
        </p:spPr>
        <p:txBody>
          <a:bodyPr wrap="none" rtlCol="0" anchor="t"/>
          <a:lstStyle/>
          <a:p>
            <a:pPr marL="0" indent="0" algn="l">
              <a:lnSpc>
                <a:spcPts val="2336"/>
              </a:lnSpc>
              <a:buNone/>
            </a:pPr>
            <a:r>
              <a:rPr lang="en-US" sz="1869" b="1" dirty="0">
                <a:solidFill>
                  <a:srgbClr val="39393C"/>
                </a:solidFill>
                <a:latin typeface="Playfair Display" pitchFamily="34" charset="0"/>
                <a:ea typeface="Playfair Display" pitchFamily="34" charset="-122"/>
                <a:cs typeface="Playfair Display" pitchFamily="34" charset="-120"/>
              </a:rPr>
              <a:t>Training the PINN</a:t>
            </a:r>
            <a:endParaRPr lang="en-US" sz="1869" dirty="0"/>
          </a:p>
        </p:txBody>
      </p:sp>
      <p:sp>
        <p:nvSpPr>
          <p:cNvPr id="15" name="Text 8"/>
          <p:cNvSpPr/>
          <p:nvPr/>
        </p:nvSpPr>
        <p:spPr>
          <a:xfrm>
            <a:off x="1898809" y="6058376"/>
            <a:ext cx="6580584" cy="1215390"/>
          </a:xfrm>
          <a:prstGeom prst="rect">
            <a:avLst/>
          </a:prstGeom>
          <a:noFill/>
          <a:ln/>
        </p:spPr>
        <p:txBody>
          <a:bodyPr wrap="square" rtlCol="0" anchor="t"/>
          <a:lstStyle/>
          <a:p>
            <a:pPr marL="0" indent="0" algn="l">
              <a:lnSpc>
                <a:spcPts val="2392"/>
              </a:lnSpc>
              <a:buNone/>
            </a:pPr>
            <a:r>
              <a:rPr lang="en-US" sz="1495" dirty="0">
                <a:solidFill>
                  <a:srgbClr val="39393C"/>
                </a:solidFill>
                <a:latin typeface="Open Sans" pitchFamily="34" charset="0"/>
                <a:ea typeface="Open Sans" pitchFamily="34" charset="-122"/>
                <a:cs typeface="Open Sans" pitchFamily="34" charset="-120"/>
              </a:rPr>
              <a:t>The PINN is trained by minimizing a loss function that combines the residual of the PDE and the error in satisfying the initial and boundary conditions, ensuring the neural network's output closely matches the true solution. We observe that the process of solving ODEs and PDEs are not that different using PINNs</a:t>
            </a:r>
            <a:endParaRPr lang="en-US" sz="14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2910</Words>
  <Application>Microsoft Office PowerPoint</Application>
  <PresentationFormat>Custom</PresentationFormat>
  <Paragraphs>203</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Open Sans</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Deborshi Chakrabarti</cp:lastModifiedBy>
  <cp:revision>24</cp:revision>
  <dcterms:created xsi:type="dcterms:W3CDTF">2024-07-13T15:16:29Z</dcterms:created>
  <dcterms:modified xsi:type="dcterms:W3CDTF">2024-07-13T16:37:53Z</dcterms:modified>
</cp:coreProperties>
</file>